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54" r:id="rId2"/>
    <p:sldId id="553" r:id="rId3"/>
    <p:sldId id="538" r:id="rId4"/>
    <p:sldId id="517" r:id="rId5"/>
    <p:sldId id="539" r:id="rId6"/>
    <p:sldId id="516" r:id="rId7"/>
    <p:sldId id="540" r:id="rId8"/>
    <p:sldId id="54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00"/>
    <a:srgbClr val="0000CC"/>
    <a:srgbClr val="FF9900"/>
    <a:srgbClr val="FFFF99"/>
    <a:srgbClr val="FFCC00"/>
    <a:srgbClr val="33CC33"/>
    <a:srgbClr val="55AB8A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83128" autoAdjust="0"/>
  </p:normalViewPr>
  <p:slideViewPr>
    <p:cSldViewPr>
      <p:cViewPr>
        <p:scale>
          <a:sx n="80" d="100"/>
          <a:sy n="80" d="100"/>
        </p:scale>
        <p:origin x="-2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fld id="{468CB1C6-D4C4-4ADF-8C66-AB90F32FC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108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0F146-12BA-4B3A-9D9E-B9F40FE9CA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5394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7F676-778B-48C7-B45C-AB73F7D6D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4445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2E082-C8EC-4D7B-8588-AEBC686F2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6975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D3B0-2389-41C1-9F08-BABFDB87E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4282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7C312-38AA-4267-8347-AFDCC0BDA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1709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455F1-BB10-4166-9C16-9E75B6D46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9986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32A66-F79E-4E5B-A4CD-7A930702A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51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1096A-1B87-46B6-92F3-303556A73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99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A5F43-358D-4A1A-927B-38A959C3A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2675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98EFE-8FEF-4AF6-A206-2EF765BED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2632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EA0BC-974B-418E-8843-C68F59936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4248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6481B-6BAF-4332-9C80-A1C23C298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5443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fld id="{FA60BD88-320A-46DC-9977-ECF802602A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1950245"/>
          </a:xfrm>
        </p:spPr>
        <p:txBody>
          <a:bodyPr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Các nguyên tử, phân tử chuyển động hay đứng yên? Nêu một ví dụ minh họa.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4600"/>
            <a:ext cx="6858000" cy="1735842"/>
          </a:xfrm>
        </p:spPr>
        <p:txBody>
          <a:bodyPr/>
          <a:lstStyle/>
          <a:p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2. Nhiệt năng là gì? có mấy cách truyền nhiệt? Nêu một ví dụ minh họa.</a:t>
            </a:r>
            <a:endParaRPr lang="en-US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76200"/>
            <a:ext cx="685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0" i="0" u="none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 TRA BÀI CŨ.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3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4876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04800" y="2600144"/>
            <a:ext cx="8686800" cy="90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23: ĐỐI </a:t>
            </a:r>
            <a:r>
              <a:rPr lang="en-US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LƯU – BỨC XẠ NHIỆT</a:t>
            </a:r>
          </a:p>
        </p:txBody>
      </p:sp>
    </p:spTree>
    <p:extLst>
      <p:ext uri="{BB962C8B-B14F-4D97-AF65-F5344CB8AC3E}">
        <p14:creationId xmlns:p14="http://schemas.microsoft.com/office/powerpoint/2010/main" xmlns="" val="26608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1398687"/>
            <a:ext cx="500404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82625" indent="-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5000"/>
              </a:spcBef>
            </a:pPr>
            <a:r>
              <a:rPr lang="en-US" sz="3000" u="sng" dirty="0" err="1"/>
              <a:t>Dụng</a:t>
            </a:r>
            <a:r>
              <a:rPr lang="en-US" sz="3000" u="sng" dirty="0"/>
              <a:t> </a:t>
            </a:r>
            <a:r>
              <a:rPr lang="en-US" sz="3000" u="sng" dirty="0" err="1"/>
              <a:t>cụ</a:t>
            </a:r>
            <a:r>
              <a:rPr lang="en-US" sz="3000" u="sng" dirty="0"/>
              <a:t> :</a:t>
            </a:r>
            <a:r>
              <a:rPr lang="en-US" sz="3000" dirty="0"/>
              <a:t> </a:t>
            </a:r>
          </a:p>
          <a:p>
            <a:pPr algn="just"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3000" dirty="0" err="1"/>
              <a:t>Giá</a:t>
            </a:r>
            <a:r>
              <a:rPr lang="en-US" sz="3000" dirty="0"/>
              <a:t> </a:t>
            </a:r>
            <a:r>
              <a:rPr lang="en-US" sz="3000" dirty="0" err="1"/>
              <a:t>thí</a:t>
            </a:r>
            <a:r>
              <a:rPr lang="en-US" sz="3000" dirty="0"/>
              <a:t> </a:t>
            </a:r>
            <a:r>
              <a:rPr lang="en-US" sz="3000" dirty="0" err="1"/>
              <a:t>nghiệm</a:t>
            </a:r>
            <a:endParaRPr lang="en-US" sz="3000" dirty="0"/>
          </a:p>
          <a:p>
            <a:pPr algn="just"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3000" dirty="0" err="1"/>
              <a:t>Cốc</a:t>
            </a:r>
            <a:r>
              <a:rPr lang="en-US" sz="3000" dirty="0"/>
              <a:t> </a:t>
            </a:r>
            <a:r>
              <a:rPr lang="en-US" sz="3000" dirty="0" err="1"/>
              <a:t>đốt</a:t>
            </a:r>
            <a:r>
              <a:rPr lang="en-US" sz="3000" dirty="0"/>
              <a:t> </a:t>
            </a:r>
            <a:r>
              <a:rPr lang="en-US" sz="3000" dirty="0" err="1"/>
              <a:t>đựng</a:t>
            </a:r>
            <a:r>
              <a:rPr lang="en-US" sz="3000" dirty="0"/>
              <a:t> </a:t>
            </a:r>
            <a:r>
              <a:rPr lang="en-US" sz="3000" dirty="0" err="1"/>
              <a:t>nước</a:t>
            </a:r>
            <a:r>
              <a:rPr lang="en-US" sz="3000" dirty="0"/>
              <a:t>, </a:t>
            </a:r>
            <a:r>
              <a:rPr lang="en-US" sz="3000" dirty="0" err="1"/>
              <a:t>gói</a:t>
            </a:r>
            <a:r>
              <a:rPr lang="en-US" sz="3000" dirty="0"/>
              <a:t> </a:t>
            </a:r>
            <a:r>
              <a:rPr lang="en-US" sz="3000" dirty="0" err="1"/>
              <a:t>thuốc</a:t>
            </a:r>
            <a:r>
              <a:rPr lang="en-US" sz="3000" dirty="0"/>
              <a:t> </a:t>
            </a:r>
            <a:r>
              <a:rPr lang="en-US" sz="3000" dirty="0" err="1"/>
              <a:t>tím</a:t>
            </a:r>
            <a:endParaRPr lang="en-US" sz="3000" dirty="0"/>
          </a:p>
          <a:p>
            <a:pPr algn="just"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3000" dirty="0" err="1"/>
              <a:t>Nhiệt</a:t>
            </a:r>
            <a:r>
              <a:rPr lang="en-US" sz="3000" dirty="0"/>
              <a:t> </a:t>
            </a:r>
            <a:r>
              <a:rPr lang="en-US" sz="3000" dirty="0" err="1"/>
              <a:t>kế</a:t>
            </a:r>
            <a:r>
              <a:rPr lang="en-US" sz="3000" dirty="0"/>
              <a:t>, </a:t>
            </a:r>
            <a:r>
              <a:rPr lang="en-US" sz="3000" dirty="0" err="1"/>
              <a:t>kẹp</a:t>
            </a:r>
            <a:r>
              <a:rPr lang="en-US" sz="3000" dirty="0"/>
              <a:t> </a:t>
            </a:r>
            <a:r>
              <a:rPr lang="en-US" sz="3000" dirty="0" err="1"/>
              <a:t>vạn</a:t>
            </a:r>
            <a:r>
              <a:rPr lang="en-US" sz="3000" dirty="0"/>
              <a:t> </a:t>
            </a:r>
            <a:r>
              <a:rPr lang="en-US" sz="3000" dirty="0" err="1"/>
              <a:t>năng</a:t>
            </a:r>
            <a:r>
              <a:rPr lang="en-US" sz="3000" dirty="0"/>
              <a:t> </a:t>
            </a:r>
          </a:p>
          <a:p>
            <a:pPr algn="just"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3000" dirty="0"/>
              <a:t> </a:t>
            </a:r>
            <a:r>
              <a:rPr lang="en-US" sz="3000" dirty="0" err="1"/>
              <a:t>Đèn</a:t>
            </a:r>
            <a:r>
              <a:rPr lang="en-US" sz="3000" dirty="0"/>
              <a:t> </a:t>
            </a:r>
            <a:r>
              <a:rPr lang="en-US" sz="3000" dirty="0" err="1"/>
              <a:t>cồn</a:t>
            </a:r>
            <a:r>
              <a:rPr lang="en-US" sz="3000" dirty="0"/>
              <a:t>, </a:t>
            </a:r>
            <a:r>
              <a:rPr lang="en-US" sz="3000" dirty="0" err="1"/>
              <a:t>lưới</a:t>
            </a:r>
            <a:r>
              <a:rPr lang="en-US" sz="3000" dirty="0"/>
              <a:t> </a:t>
            </a:r>
            <a:r>
              <a:rPr lang="en-US" sz="3000" dirty="0" err="1"/>
              <a:t>tản</a:t>
            </a:r>
            <a:r>
              <a:rPr lang="en-US" sz="3000" dirty="0"/>
              <a:t> </a:t>
            </a:r>
            <a:r>
              <a:rPr lang="en-US" sz="3000" dirty="0" err="1"/>
              <a:t>nhiệt</a:t>
            </a:r>
            <a:r>
              <a:rPr lang="en-US" sz="3000" dirty="0"/>
              <a:t>, </a:t>
            </a:r>
            <a:r>
              <a:rPr lang="en-US" sz="3000" dirty="0" err="1"/>
              <a:t>giá</a:t>
            </a:r>
            <a:r>
              <a:rPr lang="en-US" sz="3000" dirty="0"/>
              <a:t> </a:t>
            </a:r>
            <a:r>
              <a:rPr lang="en-US" sz="3000" dirty="0" err="1"/>
              <a:t>đỡ</a:t>
            </a:r>
            <a:r>
              <a:rPr lang="en-US" sz="3000" dirty="0"/>
              <a:t> </a:t>
            </a:r>
            <a:r>
              <a:rPr lang="en-US" sz="3000" dirty="0" err="1"/>
              <a:t>cốc</a:t>
            </a:r>
            <a:endParaRPr lang="en-US" sz="3000" dirty="0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3449563" cy="606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I</a:t>
            </a:r>
            <a:r>
              <a:rPr lang="en-US" altLang="en-US" u="sng" dirty="0" smtClean="0">
                <a:solidFill>
                  <a:srgbClr val="FF0000"/>
                </a:solidFill>
              </a:rPr>
              <a:t>. </a:t>
            </a:r>
            <a:r>
              <a:rPr lang="en-US" altLang="en-US" u="sng" smtClean="0">
                <a:solidFill>
                  <a:srgbClr val="FF0000"/>
                </a:solidFill>
              </a:rPr>
              <a:t>ĐỐI LƯU.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352800" y="5222849"/>
            <a:ext cx="2057400" cy="710625"/>
          </a:xfrm>
          <a:prstGeom prst="rect">
            <a:avLst/>
          </a:prstGeom>
          <a:pattFill prst="pct30">
            <a:fgClr>
              <a:srgbClr val="0000FF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45791" dir="2021404" algn="ctr" rotWithShape="0">
                    <a:srgbClr val="9999F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sz="24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23.2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56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187950" y="1933243"/>
            <a:ext cx="3733800" cy="4800600"/>
          </a:xfrm>
          <a:prstGeom prst="rect">
            <a:avLst/>
          </a:prstGeom>
          <a:solidFill>
            <a:srgbClr val="FF00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6005513" y="5048250"/>
            <a:ext cx="1905000" cy="762000"/>
          </a:xfrm>
          <a:prstGeom prst="ellipse">
            <a:avLst/>
          </a:prstGeom>
          <a:gradFill rotWithShape="1">
            <a:gsLst>
              <a:gs pos="0">
                <a:srgbClr val="6699FF">
                  <a:alpha val="49001"/>
                </a:srgbClr>
              </a:gs>
              <a:gs pos="50000">
                <a:schemeClr val="bg1"/>
              </a:gs>
              <a:gs pos="100000">
                <a:srgbClr val="6699FF">
                  <a:alpha val="49001"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391" name="Freeform 4" descr="Oak"/>
          <p:cNvSpPr>
            <a:spLocks/>
          </p:cNvSpPr>
          <p:nvPr/>
        </p:nvSpPr>
        <p:spPr bwMode="auto">
          <a:xfrm>
            <a:off x="6400800" y="1981200"/>
            <a:ext cx="1219200" cy="3525838"/>
          </a:xfrm>
          <a:custGeom>
            <a:avLst/>
            <a:gdLst>
              <a:gd name="T0" fmla="*/ 2147483647 w 768"/>
              <a:gd name="T1" fmla="*/ 2147483647 h 2221"/>
              <a:gd name="T2" fmla="*/ 2147483647 w 768"/>
              <a:gd name="T3" fmla="*/ 0 h 2221"/>
              <a:gd name="T4" fmla="*/ 2147483647 w 768"/>
              <a:gd name="T5" fmla="*/ 2147483647 h 2221"/>
              <a:gd name="T6" fmla="*/ 2147483647 w 768"/>
              <a:gd name="T7" fmla="*/ 2147483647 h 2221"/>
              <a:gd name="T8" fmla="*/ 2147483647 w 768"/>
              <a:gd name="T9" fmla="*/ 2147483647 h 2221"/>
              <a:gd name="T10" fmla="*/ 2147483647 w 768"/>
              <a:gd name="T11" fmla="*/ 2147483647 h 2221"/>
              <a:gd name="T12" fmla="*/ 2147483647 w 768"/>
              <a:gd name="T13" fmla="*/ 2147483647 h 2221"/>
              <a:gd name="T14" fmla="*/ 0 w 768"/>
              <a:gd name="T15" fmla="*/ 2147483647 h 2221"/>
              <a:gd name="T16" fmla="*/ 0 w 768"/>
              <a:gd name="T17" fmla="*/ 2147483647 h 2221"/>
              <a:gd name="T18" fmla="*/ 2147483647 w 768"/>
              <a:gd name="T19" fmla="*/ 2147483647 h 22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68"/>
              <a:gd name="T31" fmla="*/ 0 h 2221"/>
              <a:gd name="T32" fmla="*/ 768 w 768"/>
              <a:gd name="T33" fmla="*/ 2221 h 222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68" h="2221">
                <a:moveTo>
                  <a:pt x="9" y="635"/>
                </a:moveTo>
                <a:lnTo>
                  <a:pt x="768" y="0"/>
                </a:lnTo>
                <a:lnTo>
                  <a:pt x="759" y="320"/>
                </a:lnTo>
                <a:lnTo>
                  <a:pt x="667" y="402"/>
                </a:lnTo>
                <a:lnTo>
                  <a:pt x="658" y="1764"/>
                </a:lnTo>
                <a:lnTo>
                  <a:pt x="139" y="2221"/>
                </a:lnTo>
                <a:lnTo>
                  <a:pt x="139" y="829"/>
                </a:lnTo>
                <a:lnTo>
                  <a:pt x="0" y="955"/>
                </a:lnTo>
                <a:lnTo>
                  <a:pt x="0" y="644"/>
                </a:lnTo>
                <a:lnTo>
                  <a:pt x="9" y="63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9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92" name="AutoShape 5"/>
          <p:cNvSpPr>
            <a:spLocks noChangeArrowheads="1"/>
          </p:cNvSpPr>
          <p:nvPr/>
        </p:nvSpPr>
        <p:spPr bwMode="auto">
          <a:xfrm>
            <a:off x="6019800" y="2667000"/>
            <a:ext cx="1905000" cy="3200400"/>
          </a:xfrm>
          <a:prstGeom prst="can">
            <a:avLst>
              <a:gd name="adj" fmla="val 42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6393" name="Freeform 6" descr="Oak"/>
          <p:cNvSpPr>
            <a:spLocks/>
          </p:cNvSpPr>
          <p:nvPr/>
        </p:nvSpPr>
        <p:spPr bwMode="auto">
          <a:xfrm>
            <a:off x="6400800" y="3225800"/>
            <a:ext cx="228600" cy="304800"/>
          </a:xfrm>
          <a:custGeom>
            <a:avLst/>
            <a:gdLst>
              <a:gd name="T0" fmla="*/ 0 w 144"/>
              <a:gd name="T1" fmla="*/ 0 h 192"/>
              <a:gd name="T2" fmla="*/ 0 w 144"/>
              <a:gd name="T3" fmla="*/ 2147483647 h 192"/>
              <a:gd name="T4" fmla="*/ 2147483647 w 144"/>
              <a:gd name="T5" fmla="*/ 2147483647 h 192"/>
              <a:gd name="T6" fmla="*/ 0 w 144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192"/>
              <a:gd name="T14" fmla="*/ 144 w 144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192">
                <a:moveTo>
                  <a:pt x="0" y="0"/>
                </a:moveTo>
                <a:lnTo>
                  <a:pt x="0" y="192"/>
                </a:lnTo>
                <a:lnTo>
                  <a:pt x="144" y="48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Freeform 7" descr="Oak"/>
          <p:cNvSpPr>
            <a:spLocks/>
          </p:cNvSpPr>
          <p:nvPr/>
        </p:nvSpPr>
        <p:spPr bwMode="auto">
          <a:xfrm>
            <a:off x="6711950" y="2514600"/>
            <a:ext cx="685800" cy="228600"/>
          </a:xfrm>
          <a:custGeom>
            <a:avLst/>
            <a:gdLst>
              <a:gd name="T0" fmla="*/ 2147483647 w 432"/>
              <a:gd name="T1" fmla="*/ 0 h 144"/>
              <a:gd name="T2" fmla="*/ 0 w 432"/>
              <a:gd name="T3" fmla="*/ 2147483647 h 144"/>
              <a:gd name="T4" fmla="*/ 2147483647 w 432"/>
              <a:gd name="T5" fmla="*/ 2147483647 h 144"/>
              <a:gd name="T6" fmla="*/ 2147483647 w 432"/>
              <a:gd name="T7" fmla="*/ 2147483647 h 144"/>
              <a:gd name="T8" fmla="*/ 2147483647 w 432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144"/>
              <a:gd name="T17" fmla="*/ 432 w 432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144">
                <a:moveTo>
                  <a:pt x="172" y="0"/>
                </a:moveTo>
                <a:lnTo>
                  <a:pt x="0" y="144"/>
                </a:lnTo>
                <a:lnTo>
                  <a:pt x="424" y="144"/>
                </a:lnTo>
                <a:lnTo>
                  <a:pt x="432" y="48"/>
                </a:lnTo>
                <a:lnTo>
                  <a:pt x="172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6391275" y="2990850"/>
            <a:ext cx="0" cy="533400"/>
          </a:xfrm>
          <a:prstGeom prst="line">
            <a:avLst/>
          </a:prstGeom>
          <a:noFill/>
          <a:ln w="38100">
            <a:solidFill>
              <a:srgbClr val="ECD3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Freeform 9"/>
          <p:cNvSpPr>
            <a:spLocks/>
          </p:cNvSpPr>
          <p:nvPr/>
        </p:nvSpPr>
        <p:spPr bwMode="auto">
          <a:xfrm>
            <a:off x="6426200" y="1982788"/>
            <a:ext cx="1171575" cy="971550"/>
          </a:xfrm>
          <a:custGeom>
            <a:avLst/>
            <a:gdLst>
              <a:gd name="T0" fmla="*/ 0 w 738"/>
              <a:gd name="T1" fmla="*/ 2147483647 h 612"/>
              <a:gd name="T2" fmla="*/ 2147483647 w 738"/>
              <a:gd name="T3" fmla="*/ 0 h 612"/>
              <a:gd name="T4" fmla="*/ 0 60000 65536"/>
              <a:gd name="T5" fmla="*/ 0 60000 65536"/>
              <a:gd name="T6" fmla="*/ 0 w 738"/>
              <a:gd name="T7" fmla="*/ 0 h 612"/>
              <a:gd name="T8" fmla="*/ 738 w 738"/>
              <a:gd name="T9" fmla="*/ 612 h 6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8" h="612">
                <a:moveTo>
                  <a:pt x="0" y="612"/>
                </a:moveTo>
                <a:lnTo>
                  <a:pt x="738" y="0"/>
                </a:lnTo>
              </a:path>
            </a:pathLst>
          </a:custGeom>
          <a:noFill/>
          <a:ln w="38100" cap="flat" cmpd="sng">
            <a:solidFill>
              <a:srgbClr val="E6C58A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7296150" y="5248275"/>
            <a:ext cx="457200" cy="304800"/>
          </a:xfrm>
          <a:prstGeom prst="can">
            <a:avLst>
              <a:gd name="adj" fmla="val 40625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7429500" y="4572000"/>
            <a:ext cx="190500" cy="762000"/>
          </a:xfrm>
          <a:prstGeom prst="can">
            <a:avLst>
              <a:gd name="adj" fmla="val 55000"/>
            </a:avLst>
          </a:prstGeom>
          <a:gradFill rotWithShape="1">
            <a:gsLst>
              <a:gs pos="0">
                <a:srgbClr val="FF5050"/>
              </a:gs>
              <a:gs pos="50000">
                <a:schemeClr val="bg1"/>
              </a:gs>
              <a:gs pos="100000">
                <a:srgbClr val="FF505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5" name="Picture 12" descr="Flame-04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319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Freeform 13"/>
          <p:cNvSpPr>
            <a:spLocks/>
          </p:cNvSpPr>
          <p:nvPr/>
        </p:nvSpPr>
        <p:spPr bwMode="auto">
          <a:xfrm>
            <a:off x="7391400" y="4586288"/>
            <a:ext cx="228600" cy="328612"/>
          </a:xfrm>
          <a:custGeom>
            <a:avLst/>
            <a:gdLst>
              <a:gd name="T0" fmla="*/ 2147483647 w 144"/>
              <a:gd name="T1" fmla="*/ 2147483647 h 207"/>
              <a:gd name="T2" fmla="*/ 2147483647 w 144"/>
              <a:gd name="T3" fmla="*/ 0 h 207"/>
              <a:gd name="T4" fmla="*/ 2147483647 w 144"/>
              <a:gd name="T5" fmla="*/ 2147483647 h 207"/>
              <a:gd name="T6" fmla="*/ 0 w 144"/>
              <a:gd name="T7" fmla="*/ 2147483647 h 207"/>
              <a:gd name="T8" fmla="*/ 2147483647 w 144"/>
              <a:gd name="T9" fmla="*/ 2147483647 h 207"/>
              <a:gd name="T10" fmla="*/ 2147483647 w 144"/>
              <a:gd name="T11" fmla="*/ 2147483647 h 207"/>
              <a:gd name="T12" fmla="*/ 2147483647 w 144"/>
              <a:gd name="T13" fmla="*/ 2147483647 h 207"/>
              <a:gd name="T14" fmla="*/ 2147483647 w 144"/>
              <a:gd name="T15" fmla="*/ 2147483647 h 207"/>
              <a:gd name="T16" fmla="*/ 2147483647 w 144"/>
              <a:gd name="T17" fmla="*/ 2147483647 h 207"/>
              <a:gd name="T18" fmla="*/ 2147483647 w 144"/>
              <a:gd name="T19" fmla="*/ 2147483647 h 207"/>
              <a:gd name="T20" fmla="*/ 2147483647 w 144"/>
              <a:gd name="T21" fmla="*/ 2147483647 h 207"/>
              <a:gd name="T22" fmla="*/ 2147483647 w 144"/>
              <a:gd name="T23" fmla="*/ 2147483647 h 2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4"/>
              <a:gd name="T37" fmla="*/ 0 h 207"/>
              <a:gd name="T38" fmla="*/ 144 w 144"/>
              <a:gd name="T39" fmla="*/ 207 h 20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4" h="207">
                <a:moveTo>
                  <a:pt x="42" y="9"/>
                </a:moveTo>
                <a:lnTo>
                  <a:pt x="48" y="0"/>
                </a:lnTo>
                <a:lnTo>
                  <a:pt x="21" y="39"/>
                </a:lnTo>
                <a:lnTo>
                  <a:pt x="0" y="135"/>
                </a:lnTo>
                <a:lnTo>
                  <a:pt x="6" y="207"/>
                </a:lnTo>
                <a:lnTo>
                  <a:pt x="36" y="195"/>
                </a:lnTo>
                <a:lnTo>
                  <a:pt x="48" y="168"/>
                </a:lnTo>
                <a:lnTo>
                  <a:pt x="69" y="105"/>
                </a:lnTo>
                <a:lnTo>
                  <a:pt x="144" y="39"/>
                </a:lnTo>
                <a:lnTo>
                  <a:pt x="96" y="54"/>
                </a:lnTo>
                <a:lnTo>
                  <a:pt x="51" y="54"/>
                </a:lnTo>
                <a:lnTo>
                  <a:pt x="42" y="9"/>
                </a:lnTo>
                <a:close/>
              </a:path>
            </a:pathLst>
          </a:custGeom>
          <a:solidFill>
            <a:srgbClr val="FF505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6234113" y="2895600"/>
            <a:ext cx="331787" cy="24384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Freeform 15"/>
          <p:cNvSpPr>
            <a:spLocks/>
          </p:cNvSpPr>
          <p:nvPr/>
        </p:nvSpPr>
        <p:spPr bwMode="auto">
          <a:xfrm rot="-228235">
            <a:off x="6324600" y="3048000"/>
            <a:ext cx="331788" cy="24384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 rot="10504548" flipV="1">
            <a:off x="7010400" y="3048000"/>
            <a:ext cx="331788" cy="24384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 rot="10504548" flipV="1">
            <a:off x="7138988" y="2209800"/>
            <a:ext cx="331787" cy="2971800"/>
          </a:xfrm>
          <a:custGeom>
            <a:avLst/>
            <a:gdLst>
              <a:gd name="T0" fmla="*/ 2147483647 w 209"/>
              <a:gd name="T1" fmla="*/ 0 h 1536"/>
              <a:gd name="T2" fmla="*/ 2147483647 w 209"/>
              <a:gd name="T3" fmla="*/ 2147483647 h 1536"/>
              <a:gd name="T4" fmla="*/ 2147483647 w 209"/>
              <a:gd name="T5" fmla="*/ 2147483647 h 1536"/>
              <a:gd name="T6" fmla="*/ 2147483647 w 209"/>
              <a:gd name="T7" fmla="*/ 2147483647 h 1536"/>
              <a:gd name="T8" fmla="*/ 2147483647 w 209"/>
              <a:gd name="T9" fmla="*/ 2147483647 h 1536"/>
              <a:gd name="T10" fmla="*/ 2147483647 w 209"/>
              <a:gd name="T11" fmla="*/ 2147483647 h 1536"/>
              <a:gd name="T12" fmla="*/ 2147483647 w 209"/>
              <a:gd name="T13" fmla="*/ 2147483647 h 1536"/>
              <a:gd name="T14" fmla="*/ 2147483647 w 209"/>
              <a:gd name="T15" fmla="*/ 2147483647 h 1536"/>
              <a:gd name="T16" fmla="*/ 2147483647 w 209"/>
              <a:gd name="T17" fmla="*/ 2147483647 h 1536"/>
              <a:gd name="T18" fmla="*/ 2147483647 w 209"/>
              <a:gd name="T19" fmla="*/ 2147483647 h 1536"/>
              <a:gd name="T20" fmla="*/ 2147483647 w 209"/>
              <a:gd name="T21" fmla="*/ 2147483647 h 1536"/>
              <a:gd name="T22" fmla="*/ 2147483647 w 209"/>
              <a:gd name="T23" fmla="*/ 2147483647 h 1536"/>
              <a:gd name="T24" fmla="*/ 2147483647 w 209"/>
              <a:gd name="T25" fmla="*/ 2147483647 h 1536"/>
              <a:gd name="T26" fmla="*/ 2147483647 w 209"/>
              <a:gd name="T27" fmla="*/ 2147483647 h 1536"/>
              <a:gd name="T28" fmla="*/ 2147483647 w 209"/>
              <a:gd name="T29" fmla="*/ 2147483647 h 1536"/>
              <a:gd name="T30" fmla="*/ 2147483647 w 209"/>
              <a:gd name="T31" fmla="*/ 2147483647 h 1536"/>
              <a:gd name="T32" fmla="*/ 2147483647 w 209"/>
              <a:gd name="T33" fmla="*/ 2147483647 h 1536"/>
              <a:gd name="T34" fmla="*/ 2147483647 w 209"/>
              <a:gd name="T35" fmla="*/ 2147483647 h 1536"/>
              <a:gd name="T36" fmla="*/ 2147483647 w 209"/>
              <a:gd name="T37" fmla="*/ 2147483647 h 1536"/>
              <a:gd name="T38" fmla="*/ 2147483647 w 209"/>
              <a:gd name="T39" fmla="*/ 2147483647 h 1536"/>
              <a:gd name="T40" fmla="*/ 2147483647 w 209"/>
              <a:gd name="T41" fmla="*/ 0 h 1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9"/>
              <a:gd name="T64" fmla="*/ 0 h 1536"/>
              <a:gd name="T65" fmla="*/ 209 w 209"/>
              <a:gd name="T66" fmla="*/ 1536 h 1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9" h="1536">
                <a:moveTo>
                  <a:pt x="57" y="0"/>
                </a:moveTo>
                <a:cubicBezTo>
                  <a:pt x="49" y="0"/>
                  <a:pt x="8" y="74"/>
                  <a:pt x="9" y="144"/>
                </a:cubicBezTo>
                <a:cubicBezTo>
                  <a:pt x="10" y="214"/>
                  <a:pt x="65" y="340"/>
                  <a:pt x="65" y="420"/>
                </a:cubicBezTo>
                <a:cubicBezTo>
                  <a:pt x="65" y="500"/>
                  <a:pt x="6" y="574"/>
                  <a:pt x="9" y="624"/>
                </a:cubicBezTo>
                <a:cubicBezTo>
                  <a:pt x="12" y="674"/>
                  <a:pt x="64" y="688"/>
                  <a:pt x="81" y="720"/>
                </a:cubicBezTo>
                <a:cubicBezTo>
                  <a:pt x="98" y="752"/>
                  <a:pt x="109" y="787"/>
                  <a:pt x="113" y="816"/>
                </a:cubicBezTo>
                <a:cubicBezTo>
                  <a:pt x="117" y="845"/>
                  <a:pt x="111" y="871"/>
                  <a:pt x="105" y="892"/>
                </a:cubicBezTo>
                <a:cubicBezTo>
                  <a:pt x="99" y="913"/>
                  <a:pt x="85" y="925"/>
                  <a:pt x="77" y="944"/>
                </a:cubicBezTo>
                <a:cubicBezTo>
                  <a:pt x="69" y="963"/>
                  <a:pt x="68" y="962"/>
                  <a:pt x="57" y="1004"/>
                </a:cubicBezTo>
                <a:cubicBezTo>
                  <a:pt x="46" y="1046"/>
                  <a:pt x="0" y="1137"/>
                  <a:pt x="9" y="1200"/>
                </a:cubicBezTo>
                <a:cubicBezTo>
                  <a:pt x="18" y="1263"/>
                  <a:pt x="101" y="1332"/>
                  <a:pt x="109" y="1380"/>
                </a:cubicBezTo>
                <a:cubicBezTo>
                  <a:pt x="117" y="1428"/>
                  <a:pt x="42" y="1462"/>
                  <a:pt x="57" y="1488"/>
                </a:cubicBezTo>
                <a:cubicBezTo>
                  <a:pt x="72" y="1514"/>
                  <a:pt x="193" y="1536"/>
                  <a:pt x="201" y="1536"/>
                </a:cubicBezTo>
                <a:cubicBezTo>
                  <a:pt x="209" y="1536"/>
                  <a:pt x="113" y="1520"/>
                  <a:pt x="105" y="1488"/>
                </a:cubicBezTo>
                <a:cubicBezTo>
                  <a:pt x="97" y="1456"/>
                  <a:pt x="161" y="1400"/>
                  <a:pt x="153" y="1344"/>
                </a:cubicBezTo>
                <a:cubicBezTo>
                  <a:pt x="145" y="1288"/>
                  <a:pt x="57" y="1240"/>
                  <a:pt x="57" y="1152"/>
                </a:cubicBezTo>
                <a:cubicBezTo>
                  <a:pt x="57" y="1064"/>
                  <a:pt x="153" y="904"/>
                  <a:pt x="153" y="816"/>
                </a:cubicBezTo>
                <a:cubicBezTo>
                  <a:pt x="153" y="728"/>
                  <a:pt x="65" y="688"/>
                  <a:pt x="57" y="624"/>
                </a:cubicBezTo>
                <a:cubicBezTo>
                  <a:pt x="49" y="560"/>
                  <a:pt x="108" y="509"/>
                  <a:pt x="105" y="432"/>
                </a:cubicBezTo>
                <a:cubicBezTo>
                  <a:pt x="102" y="355"/>
                  <a:pt x="45" y="236"/>
                  <a:pt x="37" y="164"/>
                </a:cubicBezTo>
                <a:cubicBezTo>
                  <a:pt x="29" y="92"/>
                  <a:pt x="53" y="34"/>
                  <a:pt x="57" y="0"/>
                </a:cubicBezTo>
                <a:close/>
              </a:path>
            </a:pathLst>
          </a:cu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18"/>
          <p:cNvGrpSpPr>
            <a:grpSpLocks/>
          </p:cNvGrpSpPr>
          <p:nvPr/>
        </p:nvGrpSpPr>
        <p:grpSpPr bwMode="auto">
          <a:xfrm rot="19099997">
            <a:off x="4022727" y="2683012"/>
            <a:ext cx="2328863" cy="990600"/>
            <a:chOff x="-36" y="384"/>
            <a:chExt cx="1467" cy="624"/>
          </a:xfrm>
        </p:grpSpPr>
        <p:pic>
          <p:nvPicPr>
            <p:cNvPr id="16413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891929">
              <a:off x="-36" y="384"/>
              <a:ext cx="909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4" name="AutoShape 20" descr="Papyrus"/>
            <p:cNvSpPr>
              <a:spLocks noChangeArrowheads="1"/>
            </p:cNvSpPr>
            <p:nvPr/>
          </p:nvSpPr>
          <p:spPr bwMode="auto">
            <a:xfrm rot="788384">
              <a:off x="755" y="884"/>
              <a:ext cx="624" cy="48"/>
            </a:xfrm>
            <a:prstGeom prst="cube">
              <a:avLst>
                <a:gd name="adj" fmla="val 25000"/>
              </a:avLst>
            </a:prstGeom>
            <a:blipFill dpi="0" rotWithShape="1">
              <a:blip r:embed="rId5">
                <a:alphaModFix amt="49000"/>
              </a:blip>
              <a:srcRect/>
              <a:tile tx="0" ty="0" sx="100000" sy="100000" flip="none" algn="tl"/>
            </a:blip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6415" name="Oval 21"/>
            <p:cNvSpPr>
              <a:spLocks noChangeArrowheads="1"/>
            </p:cNvSpPr>
            <p:nvPr/>
          </p:nvSpPr>
          <p:spPr bwMode="auto">
            <a:xfrm rot="1216829">
              <a:off x="1335" y="960"/>
              <a:ext cx="96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6410" name="Freeform 26"/>
          <p:cNvSpPr>
            <a:spLocks/>
          </p:cNvSpPr>
          <p:nvPr/>
        </p:nvSpPr>
        <p:spPr bwMode="auto">
          <a:xfrm>
            <a:off x="6153150" y="304800"/>
            <a:ext cx="336550" cy="2381250"/>
          </a:xfrm>
          <a:custGeom>
            <a:avLst/>
            <a:gdLst>
              <a:gd name="T0" fmla="*/ 2147483647 w 212"/>
              <a:gd name="T1" fmla="*/ 2147483647 h 824"/>
              <a:gd name="T2" fmla="*/ 2147483647 w 212"/>
              <a:gd name="T3" fmla="*/ 2147483647 h 824"/>
              <a:gd name="T4" fmla="*/ 2147483647 w 212"/>
              <a:gd name="T5" fmla="*/ 2147483647 h 824"/>
              <a:gd name="T6" fmla="*/ 0 w 212"/>
              <a:gd name="T7" fmla="*/ 2147483647 h 824"/>
              <a:gd name="T8" fmla="*/ 2147483647 w 212"/>
              <a:gd name="T9" fmla="*/ 2147483647 h 824"/>
              <a:gd name="T10" fmla="*/ 2147483647 w 212"/>
              <a:gd name="T11" fmla="*/ 2147483647 h 824"/>
              <a:gd name="T12" fmla="*/ 2147483647 w 212"/>
              <a:gd name="T13" fmla="*/ 2147483647 h 824"/>
              <a:gd name="T14" fmla="*/ 2147483647 w 212"/>
              <a:gd name="T15" fmla="*/ 2147483647 h 824"/>
              <a:gd name="T16" fmla="*/ 2147483647 w 212"/>
              <a:gd name="T17" fmla="*/ 2147483647 h 824"/>
              <a:gd name="T18" fmla="*/ 2147483647 w 212"/>
              <a:gd name="T19" fmla="*/ 2147483647 h 824"/>
              <a:gd name="T20" fmla="*/ 2147483647 w 212"/>
              <a:gd name="T21" fmla="*/ 2147483647 h 8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2"/>
              <a:gd name="T34" fmla="*/ 0 h 824"/>
              <a:gd name="T35" fmla="*/ 212 w 212"/>
              <a:gd name="T36" fmla="*/ 824 h 8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2" h="824">
                <a:moveTo>
                  <a:pt x="96" y="248"/>
                </a:moveTo>
                <a:cubicBezTo>
                  <a:pt x="120" y="296"/>
                  <a:pt x="144" y="344"/>
                  <a:pt x="144" y="392"/>
                </a:cubicBezTo>
                <a:cubicBezTo>
                  <a:pt x="144" y="440"/>
                  <a:pt x="120" y="488"/>
                  <a:pt x="96" y="536"/>
                </a:cubicBezTo>
                <a:cubicBezTo>
                  <a:pt x="72" y="584"/>
                  <a:pt x="0" y="632"/>
                  <a:pt x="0" y="680"/>
                </a:cubicBezTo>
                <a:cubicBezTo>
                  <a:pt x="0" y="728"/>
                  <a:pt x="88" y="824"/>
                  <a:pt x="96" y="824"/>
                </a:cubicBezTo>
                <a:cubicBezTo>
                  <a:pt x="104" y="824"/>
                  <a:pt x="40" y="728"/>
                  <a:pt x="48" y="680"/>
                </a:cubicBezTo>
                <a:cubicBezTo>
                  <a:pt x="56" y="632"/>
                  <a:pt x="117" y="581"/>
                  <a:pt x="144" y="536"/>
                </a:cubicBezTo>
                <a:cubicBezTo>
                  <a:pt x="171" y="491"/>
                  <a:pt x="212" y="464"/>
                  <a:pt x="212" y="408"/>
                </a:cubicBezTo>
                <a:cubicBezTo>
                  <a:pt x="212" y="352"/>
                  <a:pt x="147" y="267"/>
                  <a:pt x="144" y="200"/>
                </a:cubicBezTo>
                <a:cubicBezTo>
                  <a:pt x="141" y="133"/>
                  <a:pt x="200" y="16"/>
                  <a:pt x="192" y="8"/>
                </a:cubicBezTo>
                <a:cubicBezTo>
                  <a:pt x="184" y="0"/>
                  <a:pt x="112" y="120"/>
                  <a:pt x="96" y="152"/>
                </a:cubicBezTo>
              </a:path>
            </a:pathLst>
          </a:cu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Text Box 36"/>
          <p:cNvSpPr txBox="1">
            <a:spLocks noChangeArrowheads="1"/>
          </p:cNvSpPr>
          <p:nvPr/>
        </p:nvSpPr>
        <p:spPr bwMode="auto">
          <a:xfrm>
            <a:off x="5956814" y="602297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Hình</a:t>
            </a:r>
            <a:r>
              <a:rPr lang="en-US" altLang="en-US" sz="2800" dirty="0"/>
              <a:t> 23.3</a:t>
            </a:r>
          </a:p>
        </p:txBody>
      </p:sp>
      <p:sp>
        <p:nvSpPr>
          <p:cNvPr id="7" name="AutoShape 37"/>
          <p:cNvSpPr>
            <a:spLocks noChangeArrowheads="1"/>
          </p:cNvSpPr>
          <p:nvPr/>
        </p:nvSpPr>
        <p:spPr bwMode="auto">
          <a:xfrm>
            <a:off x="2308180" y="1931657"/>
            <a:ext cx="2375967" cy="609600"/>
          </a:xfrm>
          <a:prstGeom prst="wedgeRoundRectCallout">
            <a:avLst>
              <a:gd name="adj1" fmla="val 112421"/>
              <a:gd name="adj2" fmla="val 534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Khói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hương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09" name="AutoShape 38"/>
          <p:cNvSpPr>
            <a:spLocks noChangeArrowheads="1"/>
          </p:cNvSpPr>
          <p:nvPr/>
        </p:nvSpPr>
        <p:spPr bwMode="auto">
          <a:xfrm>
            <a:off x="8001000" y="2438400"/>
            <a:ext cx="762000" cy="381000"/>
          </a:xfrm>
          <a:prstGeom prst="wedgeRoundRectCallout">
            <a:avLst>
              <a:gd name="adj1" fmla="val -107708"/>
              <a:gd name="adj2" fmla="val -9916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  <a:latin typeface="Times New Roman" panose="02020603050405020304" pitchFamily="18" charset="0"/>
              </a:rPr>
              <a:t>Bìa</a:t>
            </a:r>
          </a:p>
        </p:txBody>
      </p:sp>
      <p:sp>
        <p:nvSpPr>
          <p:cNvPr id="8" name="AutoShape 39"/>
          <p:cNvSpPr>
            <a:spLocks noChangeArrowheads="1"/>
          </p:cNvSpPr>
          <p:nvPr/>
        </p:nvSpPr>
        <p:spPr bwMode="auto">
          <a:xfrm>
            <a:off x="8229600" y="5105400"/>
            <a:ext cx="685800" cy="381000"/>
          </a:xfrm>
          <a:prstGeom prst="wedgeRoundRectCallout">
            <a:avLst>
              <a:gd name="adj1" fmla="val -114120"/>
              <a:gd name="adj2" fmla="val -1137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accent2"/>
                </a:solidFill>
              </a:rPr>
              <a:t>Nến</a:t>
            </a:r>
          </a:p>
        </p:txBody>
      </p:sp>
      <p:sp>
        <p:nvSpPr>
          <p:cNvPr id="16411" name="Rectangle 33"/>
          <p:cNvSpPr>
            <a:spLocks noChangeArrowheads="1"/>
          </p:cNvSpPr>
          <p:nvPr/>
        </p:nvSpPr>
        <p:spPr bwMode="auto">
          <a:xfrm>
            <a:off x="4578350" y="1026721"/>
            <a:ext cx="43434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THÍ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NGHIỆM ĐỐI LƯU</a:t>
            </a:r>
            <a:endParaRPr lang="vi-VN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Freeform 25"/>
          <p:cNvSpPr>
            <a:spLocks/>
          </p:cNvSpPr>
          <p:nvPr/>
        </p:nvSpPr>
        <p:spPr bwMode="auto">
          <a:xfrm>
            <a:off x="6076950" y="304800"/>
            <a:ext cx="525463" cy="2451100"/>
          </a:xfrm>
          <a:custGeom>
            <a:avLst/>
            <a:gdLst>
              <a:gd name="T0" fmla="*/ 2147483647 w 331"/>
              <a:gd name="T1" fmla="*/ 2147483647 h 1544"/>
              <a:gd name="T2" fmla="*/ 2147483647 w 331"/>
              <a:gd name="T3" fmla="*/ 2147483647 h 1544"/>
              <a:gd name="T4" fmla="*/ 2147483647 w 331"/>
              <a:gd name="T5" fmla="*/ 2147483647 h 1544"/>
              <a:gd name="T6" fmla="*/ 2147483647 w 331"/>
              <a:gd name="T7" fmla="*/ 2147483647 h 1544"/>
              <a:gd name="T8" fmla="*/ 2147483647 w 331"/>
              <a:gd name="T9" fmla="*/ 2147483647 h 1544"/>
              <a:gd name="T10" fmla="*/ 2147483647 w 331"/>
              <a:gd name="T11" fmla="*/ 2147483647 h 1544"/>
              <a:gd name="T12" fmla="*/ 2147483647 w 331"/>
              <a:gd name="T13" fmla="*/ 2147483647 h 1544"/>
              <a:gd name="T14" fmla="*/ 2147483647 w 331"/>
              <a:gd name="T15" fmla="*/ 2147483647 h 1544"/>
              <a:gd name="T16" fmla="*/ 2147483647 w 331"/>
              <a:gd name="T17" fmla="*/ 2147483647 h 1544"/>
              <a:gd name="T18" fmla="*/ 2147483647 w 331"/>
              <a:gd name="T19" fmla="*/ 2147483647 h 1544"/>
              <a:gd name="T20" fmla="*/ 2147483647 w 331"/>
              <a:gd name="T21" fmla="*/ 2147483647 h 15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1"/>
              <a:gd name="T34" fmla="*/ 0 h 1544"/>
              <a:gd name="T35" fmla="*/ 331 w 331"/>
              <a:gd name="T36" fmla="*/ 1544 h 15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1" h="1544">
                <a:moveTo>
                  <a:pt x="108" y="465"/>
                </a:moveTo>
                <a:cubicBezTo>
                  <a:pt x="132" y="555"/>
                  <a:pt x="144" y="645"/>
                  <a:pt x="156" y="735"/>
                </a:cubicBezTo>
                <a:cubicBezTo>
                  <a:pt x="168" y="825"/>
                  <a:pt x="204" y="914"/>
                  <a:pt x="180" y="1004"/>
                </a:cubicBezTo>
                <a:cubicBezTo>
                  <a:pt x="156" y="1094"/>
                  <a:pt x="24" y="1184"/>
                  <a:pt x="12" y="1274"/>
                </a:cubicBezTo>
                <a:cubicBezTo>
                  <a:pt x="0" y="1364"/>
                  <a:pt x="100" y="1544"/>
                  <a:pt x="108" y="1544"/>
                </a:cubicBezTo>
                <a:cubicBezTo>
                  <a:pt x="116" y="1544"/>
                  <a:pt x="29" y="1362"/>
                  <a:pt x="60" y="1274"/>
                </a:cubicBezTo>
                <a:cubicBezTo>
                  <a:pt x="91" y="1186"/>
                  <a:pt x="261" y="1111"/>
                  <a:pt x="296" y="1016"/>
                </a:cubicBezTo>
                <a:cubicBezTo>
                  <a:pt x="331" y="921"/>
                  <a:pt x="291" y="807"/>
                  <a:pt x="268" y="700"/>
                </a:cubicBezTo>
                <a:cubicBezTo>
                  <a:pt x="245" y="593"/>
                  <a:pt x="167" y="489"/>
                  <a:pt x="156" y="375"/>
                </a:cubicBezTo>
                <a:cubicBezTo>
                  <a:pt x="145" y="261"/>
                  <a:pt x="212" y="30"/>
                  <a:pt x="204" y="15"/>
                </a:cubicBezTo>
                <a:cubicBezTo>
                  <a:pt x="196" y="0"/>
                  <a:pt x="124" y="225"/>
                  <a:pt x="108" y="285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>
                  <a:alpha val="56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0908" y="6022975"/>
            <a:ext cx="883183" cy="751687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8"/>
                  </p:tgtEl>
                </p:cond>
              </p:nextCondLst>
            </p:seq>
          </p:childTnLst>
        </p:cTn>
      </p:par>
    </p:tnLst>
    <p:bldLst>
      <p:bldP spid="16398" grpId="0" animBg="1"/>
      <p:bldP spid="16398" grpId="1" animBg="1"/>
      <p:bldP spid="16399" grpId="0" animBg="1"/>
      <p:bldP spid="16399" grpId="1" animBg="1"/>
      <p:bldP spid="6" grpId="0" animBg="1"/>
      <p:bldP spid="6" grpId="1" animBg="1"/>
      <p:bldP spid="16401" grpId="0" animBg="1"/>
      <p:bldP spid="16401" grpId="1" animBg="1"/>
      <p:bldP spid="16410" grpId="0" animBg="1"/>
      <p:bldP spid="16410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3543" y="6248400"/>
            <a:ext cx="751687" cy="751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I. </a:t>
            </a:r>
            <a:r>
              <a:rPr lang="en-US" altLang="en-US" u="sng" dirty="0" smtClean="0">
                <a:solidFill>
                  <a:srgbClr val="FF0000"/>
                </a:solidFill>
              </a:rPr>
              <a:t>ĐỐI </a:t>
            </a:r>
            <a:r>
              <a:rPr lang="en-US" altLang="en-US" u="sng" smtClean="0">
                <a:solidFill>
                  <a:srgbClr val="FF0000"/>
                </a:solidFill>
              </a:rPr>
              <a:t>LƯU .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34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3912" y="1066800"/>
            <a:ext cx="8700567" cy="3970318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36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6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3600" b="1" dirty="0" smtClean="0">
                <a:latin typeface="Tahoma" panose="020B0604030504040204" pitchFamily="34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3600" dirty="0"/>
              <a:t>- </a:t>
            </a:r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lưu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sự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nhiệt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dòng</a:t>
            </a:r>
            <a:r>
              <a:rPr lang="en-US" sz="3600" dirty="0"/>
              <a:t> </a:t>
            </a:r>
            <a:r>
              <a:rPr lang="en-US" sz="3600" dirty="0" err="1"/>
              <a:t>chất</a:t>
            </a:r>
            <a:r>
              <a:rPr lang="en-US" sz="3600" dirty="0"/>
              <a:t> </a:t>
            </a:r>
            <a:r>
              <a:rPr lang="en-US" sz="3600" dirty="0" err="1"/>
              <a:t>lỏng</a:t>
            </a:r>
            <a:r>
              <a:rPr lang="en-US" sz="3600" dirty="0"/>
              <a:t> </a:t>
            </a:r>
            <a:r>
              <a:rPr lang="en-US" sz="3600" dirty="0" err="1"/>
              <a:t>hoặc</a:t>
            </a:r>
            <a:r>
              <a:rPr lang="en-US" sz="3600" dirty="0"/>
              <a:t> </a:t>
            </a:r>
            <a:r>
              <a:rPr lang="en-US" sz="3600" dirty="0" err="1"/>
              <a:t>chất</a:t>
            </a:r>
            <a:r>
              <a:rPr lang="en-US" sz="3600" dirty="0"/>
              <a:t> </a:t>
            </a:r>
            <a:r>
              <a:rPr lang="en-US" sz="3600" dirty="0" err="1"/>
              <a:t>khí</a:t>
            </a:r>
            <a:r>
              <a:rPr lang="en-US" sz="36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3600" dirty="0"/>
              <a:t>- </a:t>
            </a:r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lưu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thức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nhiệt</a:t>
            </a:r>
            <a:r>
              <a:rPr lang="en-US" sz="3600" dirty="0"/>
              <a:t> </a:t>
            </a:r>
            <a:r>
              <a:rPr lang="en-US" sz="3600" dirty="0" err="1"/>
              <a:t>chủ</a:t>
            </a:r>
            <a:r>
              <a:rPr lang="en-US" sz="3600" dirty="0"/>
              <a:t> </a:t>
            </a:r>
            <a:r>
              <a:rPr lang="en-US" sz="3600" dirty="0" err="1"/>
              <a:t>yếu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chất</a:t>
            </a:r>
            <a:r>
              <a:rPr lang="en-US" sz="3600" dirty="0"/>
              <a:t> </a:t>
            </a:r>
            <a:r>
              <a:rPr lang="en-US" sz="3600" dirty="0" err="1"/>
              <a:t>lỏng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chất</a:t>
            </a:r>
            <a:r>
              <a:rPr lang="en-US" sz="3600" dirty="0"/>
              <a:t> </a:t>
            </a:r>
            <a:r>
              <a:rPr lang="en-US" sz="3600" dirty="0" err="1"/>
              <a:t>khí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-28575" y="2286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862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105400" y="2840038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17411" name="Rectangle 3" descr="Sand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662488" y="4125913"/>
            <a:ext cx="381000" cy="304800"/>
          </a:xfrm>
          <a:prstGeom prst="rect">
            <a:avLst/>
          </a:prstGeom>
          <a:gradFill rotWithShape="1">
            <a:gsLst>
              <a:gs pos="0">
                <a:schemeClr val="tx2">
                  <a:alpha val="96001"/>
                </a:schemeClr>
              </a:gs>
              <a:gs pos="50000">
                <a:schemeClr val="bg2"/>
              </a:gs>
              <a:gs pos="100000">
                <a:schemeClr val="tx2">
                  <a:alpha val="96001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4566" y="2756079"/>
            <a:ext cx="2398234" cy="119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4" name="Group 28"/>
          <p:cNvGrpSpPr>
            <a:grpSpLocks/>
          </p:cNvGrpSpPr>
          <p:nvPr/>
        </p:nvGrpSpPr>
        <p:grpSpPr bwMode="auto">
          <a:xfrm>
            <a:off x="4038600" y="3268663"/>
            <a:ext cx="1463675" cy="2943225"/>
            <a:chOff x="3120" y="2226"/>
            <a:chExt cx="922" cy="1854"/>
          </a:xfrm>
        </p:grpSpPr>
        <p:sp>
          <p:nvSpPr>
            <p:cNvPr id="17429" name="AutoShape 4"/>
            <p:cNvSpPr>
              <a:spLocks noChangeArrowheads="1"/>
            </p:cNvSpPr>
            <p:nvPr/>
          </p:nvSpPr>
          <p:spPr bwMode="auto">
            <a:xfrm>
              <a:off x="3264" y="3456"/>
              <a:ext cx="759" cy="624"/>
            </a:xfrm>
            <a:prstGeom prst="can">
              <a:avLst>
                <a:gd name="adj" fmla="val 43750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pic>
          <p:nvPicPr>
            <p:cNvPr id="17430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6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256"/>
              <a:ext cx="922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8" name="AutoShape 10"/>
            <p:cNvSpPr>
              <a:spLocks noChangeArrowheads="1"/>
            </p:cNvSpPr>
            <p:nvPr/>
          </p:nvSpPr>
          <p:spPr bwMode="auto">
            <a:xfrm>
              <a:off x="3474" y="2226"/>
              <a:ext cx="288" cy="384"/>
            </a:xfrm>
            <a:prstGeom prst="flowChartManualOperation">
              <a:avLst/>
            </a:prstGeom>
            <a:gradFill rotWithShape="1">
              <a:gsLst>
                <a:gs pos="0">
                  <a:schemeClr val="tx2"/>
                </a:gs>
                <a:gs pos="50000">
                  <a:srgbClr val="0000FF"/>
                </a:gs>
                <a:gs pos="100000">
                  <a:schemeClr val="tx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432" name="Oval 11"/>
            <p:cNvSpPr>
              <a:spLocks noChangeArrowheads="1"/>
            </p:cNvSpPr>
            <p:nvPr/>
          </p:nvSpPr>
          <p:spPr bwMode="auto">
            <a:xfrm>
              <a:off x="3264" y="2883"/>
              <a:ext cx="720" cy="702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2">
                    <a:alpha val="90999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2782888"/>
            <a:ext cx="1066800" cy="3305175"/>
            <a:chOff x="2256" y="1680"/>
            <a:chExt cx="672" cy="2082"/>
          </a:xfrm>
        </p:grpSpPr>
        <p:sp>
          <p:nvSpPr>
            <p:cNvPr id="17427" name="AutoShape 13" descr="Walnut"/>
            <p:cNvSpPr>
              <a:spLocks noChangeArrowheads="1"/>
            </p:cNvSpPr>
            <p:nvPr/>
          </p:nvSpPr>
          <p:spPr bwMode="auto">
            <a:xfrm rot="5400000" flipH="1" flipV="1">
              <a:off x="1560" y="2376"/>
              <a:ext cx="2064" cy="672"/>
            </a:xfrm>
            <a:prstGeom prst="cube">
              <a:avLst>
                <a:gd name="adj" fmla="val 8684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7428" name="Freeform 14" descr="Oak"/>
            <p:cNvSpPr>
              <a:spLocks/>
            </p:cNvSpPr>
            <p:nvPr/>
          </p:nvSpPr>
          <p:spPr bwMode="auto">
            <a:xfrm>
              <a:off x="2256" y="1698"/>
              <a:ext cx="576" cy="2064"/>
            </a:xfrm>
            <a:custGeom>
              <a:avLst/>
              <a:gdLst>
                <a:gd name="T0" fmla="*/ 0 w 576"/>
                <a:gd name="T1" fmla="*/ 0 h 2064"/>
                <a:gd name="T2" fmla="*/ 576 w 576"/>
                <a:gd name="T3" fmla="*/ 576 h 2064"/>
                <a:gd name="T4" fmla="*/ 576 w 576"/>
                <a:gd name="T5" fmla="*/ 2064 h 2064"/>
                <a:gd name="T6" fmla="*/ 0 w 576"/>
                <a:gd name="T7" fmla="*/ 1488 h 2064"/>
                <a:gd name="T8" fmla="*/ 0 w 576"/>
                <a:gd name="T9" fmla="*/ 0 h 20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2064"/>
                <a:gd name="T17" fmla="*/ 576 w 576"/>
                <a:gd name="T18" fmla="*/ 2064 h 20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2064">
                  <a:moveTo>
                    <a:pt x="0" y="0"/>
                  </a:moveTo>
                  <a:lnTo>
                    <a:pt x="576" y="576"/>
                  </a:lnTo>
                  <a:lnTo>
                    <a:pt x="576" y="2064"/>
                  </a:lnTo>
                  <a:lnTo>
                    <a:pt x="0" y="148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16" name="Picture 15" descr="den conCutou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5688" y="5238750"/>
            <a:ext cx="107473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Text Box 18"/>
          <p:cNvSpPr txBox="1">
            <a:spLocks noChangeArrowheads="1"/>
          </p:cNvSpPr>
          <p:nvPr/>
        </p:nvSpPr>
        <p:spPr bwMode="auto">
          <a:xfrm>
            <a:off x="5105400" y="23637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419" name="Text Box 19"/>
          <p:cNvSpPr txBox="1">
            <a:spLocks noChangeArrowheads="1"/>
          </p:cNvSpPr>
          <p:nvPr/>
        </p:nvSpPr>
        <p:spPr bwMode="auto">
          <a:xfrm>
            <a:off x="6477000" y="23542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48148" name="Picture 20" descr="Flame-04-june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5650" y="4564063"/>
            <a:ext cx="1295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AutoShape 30"/>
          <p:cNvSpPr>
            <a:spLocks noChangeArrowheads="1"/>
          </p:cNvSpPr>
          <p:nvPr/>
        </p:nvSpPr>
        <p:spPr bwMode="auto">
          <a:xfrm>
            <a:off x="838200" y="5783263"/>
            <a:ext cx="1219200" cy="381000"/>
          </a:xfrm>
          <a:prstGeom prst="wedgeRoundRectCallout">
            <a:avLst>
              <a:gd name="adj1" fmla="val 76694"/>
              <a:gd name="adj2" fmla="val -3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Đèn</a:t>
            </a:r>
            <a:r>
              <a:rPr lang="en-US" altLang="en-US" sz="20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cồn</a:t>
            </a:r>
            <a:endParaRPr lang="en-US" altLang="en-US" sz="20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23" name="AutoShape 31"/>
          <p:cNvSpPr>
            <a:spLocks noChangeArrowheads="1"/>
          </p:cNvSpPr>
          <p:nvPr/>
        </p:nvSpPr>
        <p:spPr bwMode="auto">
          <a:xfrm>
            <a:off x="5715000" y="4487863"/>
            <a:ext cx="3200400" cy="439598"/>
          </a:xfrm>
          <a:prstGeom prst="wedgeRoundRectCallout">
            <a:avLst>
              <a:gd name="adj1" fmla="val -76380"/>
              <a:gd name="adj2" fmla="val 63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000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khí</a:t>
            </a:r>
            <a:endParaRPr lang="en-US" altLang="en-US" sz="2000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24" name="AutoShape 32"/>
          <p:cNvSpPr>
            <a:spLocks noChangeArrowheads="1"/>
          </p:cNvSpPr>
          <p:nvPr/>
        </p:nvSpPr>
        <p:spPr bwMode="auto">
          <a:xfrm>
            <a:off x="5791199" y="5029200"/>
            <a:ext cx="3124201" cy="557212"/>
          </a:xfrm>
          <a:prstGeom prst="wedgeRoundRectCallout">
            <a:avLst>
              <a:gd name="adj1" fmla="val -77315"/>
              <a:gd name="adj2" fmla="val -2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đen</a:t>
            </a:r>
            <a:endParaRPr lang="en-US" altLang="en-US" sz="28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25" name="Text Box 39"/>
          <p:cNvSpPr txBox="1">
            <a:spLocks noChangeArrowheads="1"/>
          </p:cNvSpPr>
          <p:nvPr/>
        </p:nvSpPr>
        <p:spPr bwMode="auto">
          <a:xfrm>
            <a:off x="3321050" y="6096000"/>
            <a:ext cx="2432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/>
              <a:t>Hình</a:t>
            </a:r>
            <a:r>
              <a:rPr lang="en-US" altLang="en-US" dirty="0"/>
              <a:t> 23.4</a:t>
            </a:r>
          </a:p>
        </p:txBody>
      </p:sp>
      <p:sp>
        <p:nvSpPr>
          <p:cNvPr id="17426" name="Rectangle 33"/>
          <p:cNvSpPr>
            <a:spLocks noChangeArrowheads="1"/>
          </p:cNvSpPr>
          <p:nvPr/>
        </p:nvSpPr>
        <p:spPr bwMode="auto">
          <a:xfrm>
            <a:off x="1143000" y="1530352"/>
            <a:ext cx="7467600" cy="5953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THÍ NGHIỆM BỨC XẠ NHIỆT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73064" y="0"/>
            <a:ext cx="84930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II. BỨC </a:t>
            </a:r>
            <a:r>
              <a:rPr lang="en-US" altLang="en-US" u="sng" dirty="0" smtClean="0">
                <a:solidFill>
                  <a:srgbClr val="FF0000"/>
                </a:solidFill>
              </a:rPr>
              <a:t>XẠ NHIỆT</a:t>
            </a:r>
            <a:endParaRPr lang="en-US" altLang="en-US" u="sng" dirty="0">
              <a:solidFill>
                <a:srgbClr val="FF0000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7593773" y="6138505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 smtClean="0">
                <a:solidFill>
                  <a:srgbClr val="0000CC"/>
                </a:solidFill>
              </a:rPr>
              <a:t>Play</a:t>
            </a:r>
            <a:endParaRPr lang="en-US" altLang="en-US" sz="3600" dirty="0">
              <a:solidFill>
                <a:srgbClr val="0000CC"/>
              </a:solidFill>
            </a:endParaRPr>
          </a:p>
        </p:txBody>
      </p:sp>
      <p:pic>
        <p:nvPicPr>
          <p:cNvPr id="48144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6413" y="584835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 bwMode="auto">
          <a:xfrm>
            <a:off x="291033" y="3316288"/>
            <a:ext cx="1633811" cy="781623"/>
          </a:xfrm>
          <a:prstGeom prst="wedgeRectCallout">
            <a:avLst>
              <a:gd name="adj1" fmla="val 136821"/>
              <a:gd name="adj2" fmla="val -69317"/>
            </a:avLst>
          </a:prstGeom>
          <a:pattFill prst="pct30">
            <a:fgClr>
              <a:srgbClr val="0000FF">
                <a:alpha val="50000"/>
              </a:srgbClr>
            </a:fgClr>
            <a:bgClr>
              <a:srgbClr val="FFFFFF">
                <a:alpha val="50000"/>
              </a:srgbClr>
            </a:bgClr>
          </a:patt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45791" dir="2021404" algn="ctr" rotWithShape="0">
                    <a:srgbClr val="9999FF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/>
              <a:t>Miếng</a:t>
            </a:r>
            <a:r>
              <a:rPr lang="en-US" dirty="0"/>
              <a:t> </a:t>
            </a:r>
            <a:r>
              <a:rPr lang="en-US" dirty="0" err="1"/>
              <a:t>gỗ</a:t>
            </a:r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7 L 0.17396 0.0007 " pathEditMode="relative" rAng="0" ptsTypes="AA">
                                      <p:cBhvr>
                                        <p:cTn id="10" dur="1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6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4 -0.00186 L 0.02084 0.00254 " pathEditMode="relative" rAng="0" ptsTypes="AA">
                                      <p:cBhvr>
                                        <p:cTn id="18" dur="2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44"/>
                  </p:tgtEl>
                </p:cond>
              </p:nextCondLst>
            </p:seq>
          </p:childTnLst>
        </p:cTn>
      </p:par>
    </p:tnLst>
    <p:bldLst>
      <p:bldP spid="48130" grpId="0" animBg="1"/>
      <p:bldP spid="48130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3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BỨC XẠ NHIỆT</a:t>
            </a:r>
            <a:endParaRPr lang="en-US" sz="36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699" y="0"/>
            <a:ext cx="81373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C7: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Giọt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tỏ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549499" y="3635276"/>
            <a:ext cx="81373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200" dirty="0"/>
              <a:t>C8: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chắn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miếng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Giọt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trở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tỏ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Miếng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8534400" cy="26776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C7: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Giọt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nước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màu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dịch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chuyển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về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đầu</a:t>
            </a:r>
            <a:r>
              <a:rPr lang="en-US" sz="2800" b="1" dirty="0">
                <a:solidFill>
                  <a:srgbClr val="FFFF00"/>
                </a:solidFill>
              </a:rPr>
              <a:t> B </a:t>
            </a:r>
            <a:r>
              <a:rPr lang="en-US" sz="2800" b="1" dirty="0" err="1">
                <a:solidFill>
                  <a:srgbClr val="FFFF00"/>
                </a:solidFill>
              </a:rPr>
              <a:t>chứng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tỏ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nhiệt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truyền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từ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đèn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đến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bình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cầu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làm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cho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không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trong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bình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nóng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lên</a:t>
            </a:r>
            <a:r>
              <a:rPr lang="en-US" sz="2800" b="1" dirty="0" smtClean="0">
                <a:solidFill>
                  <a:srgbClr val="FFFF00"/>
                </a:solidFill>
              </a:rPr>
              <a:t> , </a:t>
            </a:r>
            <a:r>
              <a:rPr lang="en-US" sz="2800" b="1" dirty="0" err="1" smtClean="0">
                <a:solidFill>
                  <a:srgbClr val="FFFF00"/>
                </a:solidFill>
              </a:rPr>
              <a:t>nở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đẩy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giọt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nước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màu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đi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ra.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068" y="3030278"/>
            <a:ext cx="8545132" cy="37856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</a:rPr>
              <a:t>C8: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chắn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miếng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Giọt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trở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tỏ</a:t>
            </a:r>
            <a:r>
              <a:rPr lang="en-U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khí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lạnh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co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hút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giọt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Miếng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gỗ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ngăn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cản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đèn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280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3543" y="6248400"/>
            <a:ext cx="751687" cy="751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8776" y="1371600"/>
            <a:ext cx="8014767" cy="2308324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Kết</a:t>
            </a:r>
            <a:r>
              <a:rPr lang="en-US" altLang="en-US" sz="3600" b="1" u="sng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600" b="1" u="sng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luận</a:t>
            </a:r>
            <a:r>
              <a:rPr lang="en-US" altLang="en-US" sz="3600" b="1" dirty="0" smtClean="0">
                <a:latin typeface="Tahoma" panose="020B0604030504040204" pitchFamily="34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/>
              <a:t>- </a:t>
            </a:r>
            <a:r>
              <a:rPr lang="en-US" sz="3600" dirty="0" err="1"/>
              <a:t>Bức</a:t>
            </a:r>
            <a:r>
              <a:rPr lang="en-US" sz="3600" dirty="0"/>
              <a:t> </a:t>
            </a:r>
            <a:r>
              <a:rPr lang="en-US" sz="3600" dirty="0" err="1"/>
              <a:t>xạ</a:t>
            </a:r>
            <a:r>
              <a:rPr lang="en-US" sz="3600" dirty="0"/>
              <a:t> </a:t>
            </a:r>
            <a:r>
              <a:rPr lang="en-US" sz="3600" dirty="0" err="1"/>
              <a:t>nhiệt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sự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nhiệt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tia</a:t>
            </a:r>
            <a:r>
              <a:rPr lang="en-US" sz="3600" dirty="0"/>
              <a:t> </a:t>
            </a:r>
            <a:r>
              <a:rPr lang="en-US" sz="3600" dirty="0" err="1"/>
              <a:t>nhiệt</a:t>
            </a:r>
            <a:r>
              <a:rPr lang="en-US" sz="3600" dirty="0"/>
              <a:t> </a:t>
            </a:r>
            <a:r>
              <a:rPr lang="en-US" sz="3600" dirty="0" err="1"/>
              <a:t>đi</a:t>
            </a:r>
            <a:r>
              <a:rPr lang="en-US" sz="3600" dirty="0"/>
              <a:t> </a:t>
            </a:r>
            <a:r>
              <a:rPr lang="en-US" sz="3600" dirty="0" err="1"/>
              <a:t>thẳng</a:t>
            </a:r>
            <a:r>
              <a:rPr lang="en-US" sz="3600" dirty="0"/>
              <a:t>.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-28575" y="3810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4" rIns="91427" bIns="4571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0" dirty="0">
                <a:solidFill>
                  <a:srgbClr val="FF3300"/>
                </a:solidFill>
                <a:sym typeface="Wingdings" panose="05000000000000000000" pitchFamily="2" charset="2"/>
              </a:rPr>
              <a:t></a:t>
            </a:r>
            <a:endParaRPr lang="en-US" altLang="en-US" sz="6000" b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93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&quot;/&gt;&lt;property id=&quot;20307&quot; value=&quot;553&quot;/&gt;&lt;/object&gt;&lt;object type=&quot;3&quot; unique_id=&quot;10021&quot;&gt;&lt;property id=&quot;20148&quot; value=&quot;5&quot;/&gt;&lt;property id=&quot;20300&quot; value=&quot;Slide 3&quot;/&gt;&lt;property id=&quot;20307&quot; value=&quot;538&quot;/&gt;&lt;/object&gt;&lt;object type=&quot;3&quot; unique_id=&quot;10022&quot;&gt;&lt;property id=&quot;20148&quot; value=&quot;5&quot;/&gt;&lt;property id=&quot;20300&quot; value=&quot;Slide 4&quot;/&gt;&lt;property id=&quot;20307&quot; value=&quot;517&quot;/&gt;&lt;/object&gt;&lt;object type=&quot;3&quot; unique_id=&quot;10023&quot;&gt;&lt;property id=&quot;20148&quot; value=&quot;5&quot;/&gt;&lt;property id=&quot;20300&quot; value=&quot;Slide 5&quot;/&gt;&lt;property id=&quot;20307&quot; value=&quot;539&quot;/&gt;&lt;/object&gt;&lt;object type=&quot;3&quot; unique_id=&quot;10024&quot;&gt;&lt;property id=&quot;20148&quot; value=&quot;5&quot;/&gt;&lt;property id=&quot;20300&quot; value=&quot;Slide 6&quot;/&gt;&lt;property id=&quot;20307&quot; value=&quot;516&quot;/&gt;&lt;/object&gt;&lt;object type=&quot;3&quot; unique_id=&quot;10025&quot;&gt;&lt;property id=&quot;20148&quot; value=&quot;5&quot;/&gt;&lt;property id=&quot;20300&quot; value=&quot;Slide 7&quot;/&gt;&lt;property id=&quot;20307&quot; value=&quot;540&quot;/&gt;&lt;/object&gt;&lt;object type=&quot;3&quot; unique_id=&quot;10027&quot;&gt;&lt;property id=&quot;20148&quot; value=&quot;5&quot;/&gt;&lt;property id=&quot;20300&quot; value=&quot;Slide 8&quot;/&gt;&lt;property id=&quot;20307&quot; value=&quot;546&quot;/&gt;&lt;/object&gt;&lt;object type=&quot;3&quot; unique_id=&quot;11625&quot;&gt;&lt;property id=&quot;20148&quot; value=&quot;5&quot;/&gt;&lt;property id=&quot;20300&quot; value=&quot;Slide 1 - &amp;quot;1. Các nguyên tử, phân tử chuyển động hay đứng yên? Nêu một ví dụ minh họa.&amp;quot;&quot;/&gt;&lt;property id=&quot;20307&quot; value=&quot;554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0000FF">
              <a:alpha val="50000"/>
            </a:srgbClr>
          </a:fgClr>
          <a:bgClr>
            <a:srgbClr val="FFFFFF">
              <a:alpha val="50000"/>
            </a:srgbClr>
          </a:bgClr>
        </a:patt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45791" dir="2021404" algn="ctr" rotWithShape="0">
                  <a:srgbClr val="9999FF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0000FF">
              <a:alpha val="50000"/>
            </a:srgbClr>
          </a:fgClr>
          <a:bgClr>
            <a:srgbClr val="FFFFFF">
              <a:alpha val="50000"/>
            </a:srgbClr>
          </a:bgClr>
        </a:patt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45791" dir="2021404" algn="ctr" rotWithShape="0">
                  <a:srgbClr val="9999FF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5640</TotalTime>
  <Words>324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1. Các nguyên tử, phân tử chuyển động hay đứng yên? Nêu một ví dụ minh họa.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Pham Thi Thai Thanh</dc:creator>
  <cp:lastModifiedBy>NP-COMPUTER</cp:lastModifiedBy>
  <cp:revision>1445</cp:revision>
  <dcterms:created xsi:type="dcterms:W3CDTF">2010-03-20T02:13:45Z</dcterms:created>
  <dcterms:modified xsi:type="dcterms:W3CDTF">2020-06-19T08:57:06Z</dcterms:modified>
</cp:coreProperties>
</file>