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1" r:id="rId2"/>
    <p:sldId id="260" r:id="rId3"/>
    <p:sldId id="272" r:id="rId4"/>
    <p:sldId id="282" r:id="rId5"/>
    <p:sldId id="283" r:id="rId6"/>
    <p:sldId id="285" r:id="rId7"/>
    <p:sldId id="284" r:id="rId8"/>
    <p:sldId id="286" r:id="rId9"/>
    <p:sldId id="276" r:id="rId10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966" y="6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814C-2252-4919-9424-F4E88D6C30D2}" type="datetimeFigureOut">
              <a:rPr lang="vi-VN" smtClean="0"/>
              <a:t>27/06/2020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7DB91-2649-4645-8768-473785CC6CE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53789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07DB91-2649-4645-8768-473785CC6CE8}" type="slidenum">
              <a:rPr lang="vi-VN" smtClean="0"/>
              <a:t>9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82764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27/6/2020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27/6/2020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27/6/2020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27/6/2020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27/6/2020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27/6/2020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27/6/2020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27/6/2020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27/6/2020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27/6/2020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27/6/2020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DA961-9F27-400D-B399-EDFA7CB8CC05}" type="datetimeFigureOut">
              <a:rPr lang="en-US" smtClean="0"/>
              <a:pPr/>
              <a:t>27/6/2020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customXml" Target="../ink/ink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emf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emf"/><Relationship Id="rId4" Type="http://schemas.openxmlformats.org/officeDocument/2006/relationships/customXml" Target="../ink/ink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emf"/><Relationship Id="rId4" Type="http://schemas.openxmlformats.org/officeDocument/2006/relationships/customXml" Target="../ink/ink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emf"/><Relationship Id="rId4" Type="http://schemas.openxmlformats.org/officeDocument/2006/relationships/customXml" Target="../ink/ink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emf"/><Relationship Id="rId5" Type="http://schemas.openxmlformats.org/officeDocument/2006/relationships/customXml" Target="../ink/ink6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6" descr="White marble"/>
          <p:cNvSpPr>
            <a:spLocks noChangeArrowheads="1" noChangeShapeType="1" noTextEdit="1"/>
          </p:cNvSpPr>
          <p:nvPr/>
        </p:nvSpPr>
        <p:spPr bwMode="auto">
          <a:xfrm>
            <a:off x="2362200" y="2476500"/>
            <a:ext cx="5257800" cy="15177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b="1" kern="10" dirty="0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Times New Roman"/>
                <a:cs typeface="Times New Roman"/>
              </a:rPr>
              <a:t>TIN HỌC</a:t>
            </a:r>
          </a:p>
          <a:p>
            <a:pPr algn="ctr"/>
            <a:r>
              <a:rPr lang="en-US" sz="3600" b="1" kern="10" dirty="0" err="1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Times New Roman"/>
                <a:cs typeface="Times New Roman"/>
              </a:rPr>
              <a:t>Lớp</a:t>
            </a:r>
            <a:r>
              <a:rPr lang="en-US" sz="3600" b="1" kern="10" dirty="0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Times New Roman"/>
                <a:cs typeface="Times New Roman"/>
              </a:rPr>
              <a:t> 4 </a:t>
            </a:r>
          </a:p>
        </p:txBody>
      </p:sp>
      <p:pic>
        <p:nvPicPr>
          <p:cNvPr id="2051" name="Picture 10" descr="book_page_flip_hb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771525"/>
            <a:ext cx="23622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5" descr="Picture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 flipV="1">
            <a:off x="-2336668" y="2705233"/>
            <a:ext cx="5081323" cy="4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1" descr="Picture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 flipV="1">
            <a:off x="6361643" y="2807759"/>
            <a:ext cx="5156729" cy="4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4" descr="Picture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381001" y="5397500"/>
            <a:ext cx="8564563" cy="5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25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676400" cy="1393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26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5400000">
            <a:off x="137319" y="4180681"/>
            <a:ext cx="13970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27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7391400" y="4308574"/>
            <a:ext cx="1752600" cy="1456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28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7958138" y="-106363"/>
            <a:ext cx="10795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0" descr="bar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1" y="-30427"/>
            <a:ext cx="3725863" cy="428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TextBox 13"/>
          <p:cNvSpPr txBox="1">
            <a:spLocks noChangeArrowheads="1"/>
          </p:cNvSpPr>
          <p:nvPr/>
        </p:nvSpPr>
        <p:spPr bwMode="auto">
          <a:xfrm>
            <a:off x="2699513" y="4295915"/>
            <a:ext cx="449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Nh</a:t>
            </a:r>
            <a:r>
              <a:rPr lang="vi-VN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ựt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Hộp Văn bản 1">
            <a:extLst>
              <a:ext uri="{FF2B5EF4-FFF2-40B4-BE49-F238E27FC236}">
                <a16:creationId xmlns:a16="http://schemas.microsoft.com/office/drawing/2014/main" xmlns="" id="{401D0C96-0A5F-4378-9F04-ADB0814933C0}"/>
              </a:ext>
            </a:extLst>
          </p:cNvPr>
          <p:cNvSpPr txBox="1"/>
          <p:nvPr/>
        </p:nvSpPr>
        <p:spPr>
          <a:xfrm>
            <a:off x="1096682" y="524776"/>
            <a:ext cx="6861175" cy="58477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002060"/>
                </a:solidFill>
                <a:latin typeface="+mj-lt"/>
              </a:rPr>
              <a:t>TRƯỜNG TH&amp;THCS PHONG ĐÔNG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17" name="WordArt 20"/>
          <p:cNvSpPr>
            <a:spLocks noChangeArrowheads="1" noChangeShapeType="1" noTextEdit="1"/>
          </p:cNvSpPr>
          <p:nvPr/>
        </p:nvSpPr>
        <p:spPr bwMode="auto">
          <a:xfrm>
            <a:off x="990600" y="800100"/>
            <a:ext cx="7162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6: LUYỆN TẬP</a:t>
            </a: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362200" y="2095500"/>
            <a:ext cx="4495800" cy="614340"/>
            <a:chOff x="2895600" y="84138"/>
            <a:chExt cx="4724400" cy="894570"/>
          </a:xfrm>
        </p:grpSpPr>
        <p:sp>
          <p:nvSpPr>
            <p:cNvPr id="19" name="AutoShape 17" descr="Pink tissue paper"/>
            <p:cNvSpPr>
              <a:spLocks noChangeArrowheads="1"/>
            </p:cNvSpPr>
            <p:nvPr/>
          </p:nvSpPr>
          <p:spPr bwMode="auto">
            <a:xfrm>
              <a:off x="2895600" y="84138"/>
              <a:ext cx="4724400" cy="830262"/>
            </a:xfrm>
            <a:prstGeom prst="roundRect">
              <a:avLst>
                <a:gd name="adj" fmla="val 500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/>
              <a:endParaRPr lang="en-US" sz="1800"/>
            </a:p>
          </p:txBody>
        </p:sp>
        <p:grpSp>
          <p:nvGrpSpPr>
            <p:cNvPr id="20" name="Group 73"/>
            <p:cNvGrpSpPr>
              <a:grpSpLocks/>
            </p:cNvGrpSpPr>
            <p:nvPr/>
          </p:nvGrpSpPr>
          <p:grpSpPr bwMode="auto">
            <a:xfrm>
              <a:off x="3276600" y="185738"/>
              <a:ext cx="3962400" cy="792970"/>
              <a:chOff x="720" y="240"/>
              <a:chExt cx="4752" cy="588"/>
            </a:xfrm>
          </p:grpSpPr>
          <p:sp>
            <p:nvSpPr>
              <p:cNvPr id="21" name="AutoShape 23" descr="White marble"/>
              <p:cNvSpPr>
                <a:spLocks noChangeArrowheads="1"/>
              </p:cNvSpPr>
              <p:nvPr/>
            </p:nvSpPr>
            <p:spPr bwMode="gray">
              <a:xfrm>
                <a:off x="720" y="240"/>
                <a:ext cx="4752" cy="505"/>
              </a:xfrm>
              <a:prstGeom prst="roundRect">
                <a:avLst>
                  <a:gd name="adj" fmla="val 50000"/>
                </a:avLst>
              </a:pr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38100" algn="ctr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 eaLnBrk="1" hangingPunct="1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Text Box 26" descr="White marble"/>
              <p:cNvSpPr txBox="1">
                <a:spLocks noChangeArrowheads="1"/>
              </p:cNvSpPr>
              <p:nvPr/>
            </p:nvSpPr>
            <p:spPr bwMode="gray">
              <a:xfrm>
                <a:off x="918" y="296"/>
                <a:ext cx="4371" cy="532"/>
              </a:xfrm>
              <a:prstGeom prst="rect">
                <a:avLst/>
              </a:prstGeom>
              <a:blipFill dpi="0" rotWithShape="1">
                <a:blip r:embed="rId4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600" b="1" u="sng" dirty="0">
                    <a:solidFill>
                      <a:srgbClr val="0033CC"/>
                    </a:solidFill>
                  </a:rPr>
                  <a:t>MỤC TIÊU BÀI HỌC</a:t>
                </a:r>
              </a:p>
            </p:txBody>
          </p:sp>
        </p:grpSp>
      </p:grpSp>
      <p:sp>
        <p:nvSpPr>
          <p:cNvPr id="23" name="Flowchart: Terminator 22"/>
          <p:cNvSpPr/>
          <p:nvPr/>
        </p:nvSpPr>
        <p:spPr>
          <a:xfrm>
            <a:off x="1981200" y="2933700"/>
            <a:ext cx="6430989" cy="668295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600">
                <a:solidFill>
                  <a:schemeClr val="tx1"/>
                </a:solidFill>
              </a:rPr>
              <a:t>Rèn luyện kỹ năng sử dụng các lệnh trong Logo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24" name="Flowchart: Terminator 23"/>
          <p:cNvSpPr/>
          <p:nvPr/>
        </p:nvSpPr>
        <p:spPr>
          <a:xfrm>
            <a:off x="2133600" y="4533900"/>
            <a:ext cx="6432499" cy="669386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b="0">
                <a:solidFill>
                  <a:schemeClr val="tx1"/>
                </a:solidFill>
              </a:rPr>
              <a:t>Bước  đầu hình thành tư duy thuật toán</a:t>
            </a:r>
            <a:endParaRPr lang="en-US" sz="2600" b="0" dirty="0">
              <a:solidFill>
                <a:schemeClr val="tx1"/>
              </a:solidFill>
            </a:endParaRPr>
          </a:p>
        </p:txBody>
      </p: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762001" y="2933700"/>
            <a:ext cx="1447799" cy="2349745"/>
            <a:chOff x="350838" y="1796676"/>
            <a:chExt cx="1554162" cy="2903218"/>
          </a:xfrm>
        </p:grpSpPr>
        <p:grpSp>
          <p:nvGrpSpPr>
            <p:cNvPr id="26" name="Group 7"/>
            <p:cNvGrpSpPr>
              <a:grpSpLocks/>
            </p:cNvGrpSpPr>
            <p:nvPr/>
          </p:nvGrpSpPr>
          <p:grpSpPr bwMode="auto">
            <a:xfrm>
              <a:off x="914400" y="2133600"/>
              <a:ext cx="914400" cy="152400"/>
              <a:chOff x="0" y="1896"/>
              <a:chExt cx="5760" cy="120"/>
            </a:xfrm>
          </p:grpSpPr>
          <p:sp>
            <p:nvSpPr>
              <p:cNvPr id="42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3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7" name="Group 40"/>
            <p:cNvGrpSpPr>
              <a:grpSpLocks/>
            </p:cNvGrpSpPr>
            <p:nvPr/>
          </p:nvGrpSpPr>
          <p:grpSpPr bwMode="auto">
            <a:xfrm rot="5400000">
              <a:off x="-243681" y="3185319"/>
              <a:ext cx="1858962" cy="304800"/>
              <a:chOff x="0" y="1896"/>
              <a:chExt cx="5760" cy="120"/>
            </a:xfrm>
          </p:grpSpPr>
          <p:sp>
            <p:nvSpPr>
              <p:cNvPr id="40" name="Rectangle 4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1" name="Rectangle 42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8" name="Group 14"/>
            <p:cNvGrpSpPr>
              <a:grpSpLocks/>
            </p:cNvGrpSpPr>
            <p:nvPr/>
          </p:nvGrpSpPr>
          <p:grpSpPr bwMode="auto">
            <a:xfrm rot="5400000">
              <a:off x="273056" y="1881603"/>
              <a:ext cx="806441" cy="636587"/>
              <a:chOff x="1879" y="1824"/>
              <a:chExt cx="2003" cy="1615"/>
            </a:xfrm>
          </p:grpSpPr>
          <p:sp>
            <p:nvSpPr>
              <p:cNvPr id="35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6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7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8" name="Oval 22"/>
              <p:cNvSpPr>
                <a:spLocks noChangeArrowheads="1"/>
              </p:cNvSpPr>
              <p:nvPr/>
            </p:nvSpPr>
            <p:spPr bwMode="gray">
              <a:xfrm>
                <a:off x="1879" y="2099"/>
                <a:ext cx="1992" cy="1079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</p:spPr>
            <p:txBody>
              <a:bodyPr rot="10800000" vert="eaVert" anchor="ctr">
                <a:spAutoFit/>
              </a:bodyPr>
              <a:lstStyle/>
              <a:p>
                <a:pPr eaLnBrk="1" hangingPunct="1">
                  <a:defRPr/>
                </a:pPr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9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1890" y="2085"/>
                <a:ext cx="1992" cy="1095"/>
              </a:xfrm>
              <a:prstGeom prst="ellipse">
                <a:avLst/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9" name="Group 7"/>
            <p:cNvGrpSpPr>
              <a:grpSpLocks/>
            </p:cNvGrpSpPr>
            <p:nvPr/>
          </p:nvGrpSpPr>
          <p:grpSpPr bwMode="auto">
            <a:xfrm>
              <a:off x="990600" y="4191000"/>
              <a:ext cx="914400" cy="152400"/>
              <a:chOff x="0" y="1896"/>
              <a:chExt cx="5760" cy="120"/>
            </a:xfrm>
          </p:grpSpPr>
          <p:sp>
            <p:nvSpPr>
              <p:cNvPr id="33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4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30" name="Group 14"/>
            <p:cNvGrpSpPr>
              <a:grpSpLocks/>
            </p:cNvGrpSpPr>
            <p:nvPr/>
          </p:nvGrpSpPr>
          <p:grpSpPr bwMode="auto">
            <a:xfrm rot="5400000">
              <a:off x="269593" y="3978888"/>
              <a:ext cx="802251" cy="639762"/>
              <a:chOff x="3957" y="1832"/>
              <a:chExt cx="1998" cy="1610"/>
            </a:xfrm>
          </p:grpSpPr>
          <p:sp>
            <p:nvSpPr>
              <p:cNvPr id="31" name="Oval 18"/>
              <p:cNvSpPr>
                <a:spLocks noChangeArrowheads="1"/>
              </p:cNvSpPr>
              <p:nvPr/>
            </p:nvSpPr>
            <p:spPr bwMode="gray">
              <a:xfrm>
                <a:off x="4142" y="1832"/>
                <a:ext cx="1621" cy="161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2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3957" y="2090"/>
                <a:ext cx="1998" cy="1091"/>
              </a:xfrm>
              <a:prstGeom prst="ellipse">
                <a:avLst/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</p:grpSp>
      <p:pic>
        <p:nvPicPr>
          <p:cNvPr id="45" name="Picture 91" descr="3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152400" y="723900"/>
            <a:ext cx="8991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 1.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6: LUYỆN TẬP</a:t>
            </a:r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4343400" y="1158240"/>
          <a:ext cx="4022754" cy="455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27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700"/>
                        <a:t>Hành</a:t>
                      </a:r>
                      <a:r>
                        <a:rPr lang="en-US" sz="1700" baseline="0"/>
                        <a:t> động của Rùa</a:t>
                      </a:r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/>
                        <a:t>Quay phải</a:t>
                      </a:r>
                      <a:r>
                        <a:rPr lang="en-US" sz="1700" baseline="0"/>
                        <a:t> k độ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/>
                        <a:t>Nhấc</a:t>
                      </a:r>
                      <a:r>
                        <a:rPr lang="en-US" sz="1700" baseline="0"/>
                        <a:t> bút</a:t>
                      </a:r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baseline="0"/>
                        <a:t>Lùi lại sau n bước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/>
                        <a:t>Tiến về</a:t>
                      </a:r>
                      <a:r>
                        <a:rPr lang="en-US" sz="1700" baseline="0"/>
                        <a:t> trước n bước</a:t>
                      </a:r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/>
                        <a:t>Quay trái</a:t>
                      </a:r>
                      <a:r>
                        <a:rPr lang="en-US" sz="1700" baseline="0"/>
                        <a:t> k độ</a:t>
                      </a:r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/>
                        <a:t>Xóa</a:t>
                      </a:r>
                      <a:r>
                        <a:rPr lang="en-US" sz="1700" baseline="0"/>
                        <a:t> màn hình, Rùa ở vị trí hiện tại</a:t>
                      </a:r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/>
                        <a:t>Hạ</a:t>
                      </a:r>
                      <a:r>
                        <a:rPr lang="en-US" sz="1700" baseline="0"/>
                        <a:t> bút</a:t>
                      </a:r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/>
                        <a:t>Về vị</a:t>
                      </a:r>
                      <a:r>
                        <a:rPr lang="en-US" sz="1700" baseline="0"/>
                        <a:t> trí xuất phát, xóa toàn bộ sân chơi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/>
                        <a:t>Về vị</a:t>
                      </a:r>
                      <a:r>
                        <a:rPr lang="en-US" sz="1700" baseline="0"/>
                        <a:t> trí xuất phát</a:t>
                      </a:r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dirty="0" err="1"/>
                        <a:t>Rùa</a:t>
                      </a:r>
                      <a:r>
                        <a:rPr lang="en-US" sz="1700" baseline="0" dirty="0"/>
                        <a:t> </a:t>
                      </a:r>
                      <a:r>
                        <a:rPr lang="en-US" sz="1700" baseline="0" dirty="0" err="1"/>
                        <a:t>hiện</a:t>
                      </a:r>
                      <a:r>
                        <a:rPr lang="en-US" sz="1700" baseline="0" dirty="0"/>
                        <a:t> </a:t>
                      </a:r>
                      <a:r>
                        <a:rPr lang="en-US" sz="1700" baseline="0" dirty="0" err="1"/>
                        <a:t>hình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/>
                        <a:t>Thoát</a:t>
                      </a:r>
                      <a:r>
                        <a:rPr lang="en-US" sz="1700" baseline="0"/>
                        <a:t> khỏi chương trình Logo</a:t>
                      </a:r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dirty="0" err="1"/>
                        <a:t>Rùa</a:t>
                      </a:r>
                      <a:r>
                        <a:rPr lang="en-US" sz="1700" baseline="0" dirty="0"/>
                        <a:t> </a:t>
                      </a:r>
                      <a:r>
                        <a:rPr lang="en-US" sz="1700" baseline="0" dirty="0" err="1"/>
                        <a:t>ẩn</a:t>
                      </a:r>
                      <a:r>
                        <a:rPr lang="en-US" sz="1700" baseline="0" dirty="0"/>
                        <a:t> </a:t>
                      </a:r>
                      <a:r>
                        <a:rPr lang="en-US" sz="1700" baseline="0" dirty="0" err="1"/>
                        <a:t>mình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90600" y="1181094"/>
          <a:ext cx="1295400" cy="4533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48762">
                <a:tc>
                  <a:txBody>
                    <a:bodyPr/>
                    <a:lstStyle/>
                    <a:p>
                      <a:r>
                        <a:rPr lang="en-US" sz="1600"/>
                        <a:t>Lệnh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/>
                        <a:t>1. FD 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/>
                        <a:t>2. BK 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/>
                        <a:t>3. RT 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/>
                        <a:t>4. LT 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/>
                        <a:t>5. PU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/>
                        <a:t>6. PD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/>
                        <a:t>7. 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/>
                        <a:t>8. Clean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/>
                        <a:t>9.</a:t>
                      </a:r>
                      <a:r>
                        <a:rPr lang="en-US" sz="1600" baseline="0"/>
                        <a:t> HT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/>
                        <a:t>10. 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/>
                        <a:t>11.Home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dirty="0"/>
                        <a:t>12.Bye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07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 xmlns="">
          <p:pic>
            <p:nvPicPr>
              <p:cNvPr id="307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876299"/>
            <a:ext cx="8229600" cy="305065"/>
          </a:xfrm>
        </p:spPr>
        <p:txBody>
          <a:bodyPr>
            <a:noAutofit/>
          </a:bodyPr>
          <a:lstStyle/>
          <a:p>
            <a:pPr algn="l"/>
            <a:r>
              <a:rPr lang="en-US" sz="2400" b="1" u="sng">
                <a:solidFill>
                  <a:srgbClr val="FF0000"/>
                </a:solidFill>
              </a:rPr>
              <a:t>BT 2.</a:t>
            </a:r>
            <a:r>
              <a:rPr lang="en-US" sz="2400" b="1">
                <a:solidFill>
                  <a:srgbClr val="FF0000"/>
                </a:solidFill>
              </a:rPr>
              <a:t> Viết lệnh Rùa vẽ các hình sau:</a:t>
            </a:r>
            <a:endParaRPr 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4800" y="1104900"/>
            <a:ext cx="4040188" cy="533135"/>
          </a:xfrm>
        </p:spPr>
        <p:txBody>
          <a:bodyPr/>
          <a:lstStyle/>
          <a:p>
            <a:r>
              <a:rPr lang="en-US"/>
              <a:t>Không dùng lệnh lặp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half" idx="2"/>
          </p:nvPr>
        </p:nvSpPr>
        <p:spPr>
          <a:xfrm>
            <a:off x="381000" y="1638300"/>
            <a:ext cx="426720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>
                <a:solidFill>
                  <a:srgbClr val="FF0000"/>
                </a:solidFill>
              </a:rPr>
              <a:t>Fd 100 rt 90 fd 200 rt 90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</a:rPr>
              <a:t>Fd 100 rt 90 fd 200 rt 90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228600" y="3314700"/>
            <a:ext cx="4041775" cy="533135"/>
          </a:xfrm>
        </p:spPr>
        <p:txBody>
          <a:bodyPr/>
          <a:lstStyle/>
          <a:p>
            <a:r>
              <a:rPr lang="en-US"/>
              <a:t>Dùng lệnh lặp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381000" y="3924300"/>
            <a:ext cx="4876800" cy="1219200"/>
          </a:xfrm>
        </p:spPr>
        <p:txBody>
          <a:bodyPr/>
          <a:lstStyle/>
          <a:p>
            <a:pPr>
              <a:buNone/>
            </a:pPr>
            <a:r>
              <a:rPr lang="en-US" b="1">
                <a:solidFill>
                  <a:srgbClr val="FF0000"/>
                </a:solidFill>
              </a:rPr>
              <a:t>Repeat 2[Fd 100 rt 90 fd 200 rt 90]</a:t>
            </a:r>
          </a:p>
          <a:p>
            <a:endParaRPr lang="en-US"/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6: LUYỆN TẬP</a:t>
            </a:r>
          </a:p>
        </p:txBody>
      </p: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5334000" y="1866900"/>
            <a:ext cx="3352800" cy="16002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5181600" y="3314700"/>
            <a:ext cx="304800" cy="152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4578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 xmlns="">
          <p:pic>
            <p:nvPicPr>
              <p:cNvPr id="24578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876299"/>
            <a:ext cx="8229600" cy="305065"/>
          </a:xfrm>
        </p:spPr>
        <p:txBody>
          <a:bodyPr>
            <a:noAutofit/>
          </a:bodyPr>
          <a:lstStyle/>
          <a:p>
            <a:pPr algn="l"/>
            <a:r>
              <a:rPr lang="en-US" sz="2400" b="1" u="sng">
                <a:solidFill>
                  <a:srgbClr val="FF0000"/>
                </a:solidFill>
              </a:rPr>
              <a:t>BT 2.</a:t>
            </a:r>
            <a:r>
              <a:rPr lang="en-US" sz="2400" b="1">
                <a:solidFill>
                  <a:srgbClr val="FF0000"/>
                </a:solidFill>
              </a:rPr>
              <a:t> Viết lệnh Rùa vẽ các hình sau:</a:t>
            </a:r>
            <a:endParaRPr 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4800" y="1104900"/>
            <a:ext cx="4040188" cy="533135"/>
          </a:xfrm>
        </p:spPr>
        <p:txBody>
          <a:bodyPr/>
          <a:lstStyle/>
          <a:p>
            <a:r>
              <a:rPr lang="en-US"/>
              <a:t>Không dùng lệnh lặp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half" idx="2"/>
          </p:nvPr>
        </p:nvSpPr>
        <p:spPr>
          <a:xfrm>
            <a:off x="381000" y="1638300"/>
            <a:ext cx="4267200" cy="175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>
                <a:solidFill>
                  <a:srgbClr val="FF0000"/>
                </a:solidFill>
              </a:rPr>
              <a:t>Fd 90 rt 90 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</a:rPr>
              <a:t>Fd 90 rt 90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</a:rPr>
              <a:t>Fd 90 rt 90 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</a:rPr>
              <a:t>Fd 90 rt 90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228600" y="3695700"/>
            <a:ext cx="4041775" cy="533135"/>
          </a:xfrm>
        </p:spPr>
        <p:txBody>
          <a:bodyPr/>
          <a:lstStyle/>
          <a:p>
            <a:r>
              <a:rPr lang="en-US"/>
              <a:t>Dùng lệnh lặp</a:t>
            </a: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6: LUYỆN TẬP</a:t>
            </a:r>
          </a:p>
        </p:txBody>
      </p: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5867400" y="1866900"/>
            <a:ext cx="2286000" cy="22860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46"/>
          <p:cNvSpPr>
            <a:spLocks noGrp="1"/>
          </p:cNvSpPr>
          <p:nvPr>
            <p:ph sz="half" idx="2"/>
          </p:nvPr>
        </p:nvSpPr>
        <p:spPr>
          <a:xfrm>
            <a:off x="1219200" y="4114800"/>
            <a:ext cx="426720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>
                <a:solidFill>
                  <a:srgbClr val="FF0000"/>
                </a:solidFill>
              </a:rPr>
              <a:t>Repeat 4[Fd 90 rt 90]</a:t>
            </a:r>
          </a:p>
        </p:txBody>
      </p:sp>
      <p:sp>
        <p:nvSpPr>
          <p:cNvPr id="16" name="Isosceles Triangle 15"/>
          <p:cNvSpPr/>
          <p:nvPr/>
        </p:nvSpPr>
        <p:spPr>
          <a:xfrm>
            <a:off x="5715000" y="4000500"/>
            <a:ext cx="304800" cy="152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560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 xmlns="">
          <p:pic>
            <p:nvPicPr>
              <p:cNvPr id="2560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  <p:bldP spid="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876299"/>
            <a:ext cx="8229600" cy="305065"/>
          </a:xfrm>
        </p:spPr>
        <p:txBody>
          <a:bodyPr>
            <a:noAutofit/>
          </a:bodyPr>
          <a:lstStyle/>
          <a:p>
            <a:pPr algn="l"/>
            <a:r>
              <a:rPr lang="en-US" sz="2400" b="1" u="sng">
                <a:solidFill>
                  <a:srgbClr val="FF0000"/>
                </a:solidFill>
              </a:rPr>
              <a:t>BT 2.</a:t>
            </a:r>
            <a:r>
              <a:rPr lang="en-US" sz="2400" b="1">
                <a:solidFill>
                  <a:srgbClr val="FF0000"/>
                </a:solidFill>
              </a:rPr>
              <a:t> Viết lệnh Rùa vẽ các hình sau:</a:t>
            </a:r>
            <a:endParaRPr 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4800" y="1104900"/>
            <a:ext cx="4040188" cy="533135"/>
          </a:xfrm>
        </p:spPr>
        <p:txBody>
          <a:bodyPr/>
          <a:lstStyle/>
          <a:p>
            <a:r>
              <a:rPr lang="en-US"/>
              <a:t>Không dùng lệnh lặp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half" idx="2"/>
          </p:nvPr>
        </p:nvSpPr>
        <p:spPr>
          <a:xfrm>
            <a:off x="381000" y="1638300"/>
            <a:ext cx="426720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>
                <a:solidFill>
                  <a:srgbClr val="FF0000"/>
                </a:solidFill>
              </a:rPr>
              <a:t>Fd 150 lt 120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</a:rPr>
              <a:t>Fd 150 rt 120</a:t>
            </a:r>
          </a:p>
          <a:p>
            <a:pPr>
              <a:buNone/>
            </a:pPr>
            <a:r>
              <a:rPr lang="en-US" sz="2400" b="1">
                <a:solidFill>
                  <a:srgbClr val="FF0000"/>
                </a:solidFill>
              </a:rPr>
              <a:t>Fd 150 rt 120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228600" y="3314700"/>
            <a:ext cx="4041775" cy="533135"/>
          </a:xfrm>
        </p:spPr>
        <p:txBody>
          <a:bodyPr/>
          <a:lstStyle/>
          <a:p>
            <a:r>
              <a:rPr lang="en-US"/>
              <a:t>Dùng lệnh lặp</a:t>
            </a: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6: LUYỆN TẬP</a:t>
            </a:r>
          </a:p>
        </p:txBody>
      </p: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sp>
        <p:nvSpPr>
          <p:cNvPr id="14" name="Isosceles Triangle 13"/>
          <p:cNvSpPr/>
          <p:nvPr/>
        </p:nvSpPr>
        <p:spPr>
          <a:xfrm rot="16200000">
            <a:off x="5791200" y="2095500"/>
            <a:ext cx="2209800" cy="1905000"/>
          </a:xfrm>
          <a:prstGeom prst="triangl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46"/>
          <p:cNvSpPr>
            <a:spLocks noGrp="1"/>
          </p:cNvSpPr>
          <p:nvPr>
            <p:ph sz="half" idx="2"/>
          </p:nvPr>
        </p:nvSpPr>
        <p:spPr>
          <a:xfrm>
            <a:off x="457200" y="3771900"/>
            <a:ext cx="426720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>
                <a:solidFill>
                  <a:srgbClr val="FF0000"/>
                </a:solidFill>
              </a:rPr>
              <a:t>Repeat 3[Fd 150 lt 120]</a:t>
            </a:r>
          </a:p>
        </p:txBody>
      </p:sp>
      <p:sp>
        <p:nvSpPr>
          <p:cNvPr id="16" name="Isosceles Triangle 15"/>
          <p:cNvSpPr/>
          <p:nvPr/>
        </p:nvSpPr>
        <p:spPr>
          <a:xfrm>
            <a:off x="7696200" y="4000500"/>
            <a:ext cx="304800" cy="152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765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 xmlns="">
          <p:pic>
            <p:nvPicPr>
              <p:cNvPr id="2765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  <p:bldP spid="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876299"/>
            <a:ext cx="8229600" cy="305065"/>
          </a:xfrm>
        </p:spPr>
        <p:txBody>
          <a:bodyPr>
            <a:noAutofit/>
          </a:bodyPr>
          <a:lstStyle/>
          <a:p>
            <a:pPr algn="l"/>
            <a:r>
              <a:rPr lang="en-US" sz="2400" b="1" u="sng">
                <a:solidFill>
                  <a:srgbClr val="FF0000"/>
                </a:solidFill>
              </a:rPr>
              <a:t>BT 2.</a:t>
            </a:r>
            <a:r>
              <a:rPr lang="en-US" sz="2400" b="1">
                <a:solidFill>
                  <a:srgbClr val="FF0000"/>
                </a:solidFill>
              </a:rPr>
              <a:t> Viết lệnh Rùa vẽ các hình sau:</a:t>
            </a:r>
            <a:endParaRPr 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4800" y="1104900"/>
            <a:ext cx="4040188" cy="533135"/>
          </a:xfrm>
        </p:spPr>
        <p:txBody>
          <a:bodyPr/>
          <a:lstStyle/>
          <a:p>
            <a:r>
              <a:rPr lang="en-US"/>
              <a:t>Không dùng lệnh lặp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half" idx="2"/>
          </p:nvPr>
        </p:nvSpPr>
        <p:spPr>
          <a:xfrm>
            <a:off x="381000" y="1638300"/>
            <a:ext cx="4267200" cy="1600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>
                <a:solidFill>
                  <a:srgbClr val="FF0000"/>
                </a:solidFill>
              </a:rPr>
              <a:t>Rt 90 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</a:rPr>
              <a:t>Fd 100 lt 120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</a:rPr>
              <a:t>Fd 100 lt 120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</a:rPr>
              <a:t>Fd 100 lt 120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228600" y="3314700"/>
            <a:ext cx="4041775" cy="533135"/>
          </a:xfrm>
        </p:spPr>
        <p:txBody>
          <a:bodyPr/>
          <a:lstStyle/>
          <a:p>
            <a:r>
              <a:rPr lang="en-US"/>
              <a:t>Dùng lệnh lặp</a:t>
            </a: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6: LUYỆN TẬP</a:t>
            </a:r>
          </a:p>
        </p:txBody>
      </p: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sp>
        <p:nvSpPr>
          <p:cNvPr id="14" name="Isosceles Triangle 13"/>
          <p:cNvSpPr/>
          <p:nvPr/>
        </p:nvSpPr>
        <p:spPr>
          <a:xfrm>
            <a:off x="5867400" y="2095500"/>
            <a:ext cx="19812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5715000" y="3619500"/>
            <a:ext cx="304800" cy="152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46"/>
          <p:cNvSpPr>
            <a:spLocks noGrp="1"/>
          </p:cNvSpPr>
          <p:nvPr>
            <p:ph sz="half" idx="2"/>
          </p:nvPr>
        </p:nvSpPr>
        <p:spPr>
          <a:xfrm>
            <a:off x="457200" y="3848100"/>
            <a:ext cx="426720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>
                <a:solidFill>
                  <a:srgbClr val="FF0000"/>
                </a:solidFill>
              </a:rPr>
              <a:t>Rt 90 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</a:rPr>
              <a:t>Repeat 3[Fd 100 lt 120]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66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 xmlns="">
          <p:pic>
            <p:nvPicPr>
              <p:cNvPr id="266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876299"/>
            <a:ext cx="8991600" cy="305065"/>
          </a:xfrm>
        </p:spPr>
        <p:txBody>
          <a:bodyPr>
            <a:noAutofit/>
          </a:bodyPr>
          <a:lstStyle/>
          <a:p>
            <a:pPr algn="l"/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 3.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6: LUYỆN TẬP</a:t>
            </a:r>
          </a:p>
        </p:txBody>
      </p: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1943100"/>
            <a:ext cx="3124200" cy="274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5486400" y="300990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50</a:t>
            </a: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172200" y="240030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50</a:t>
            </a: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858000" y="163830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50</a:t>
            </a:r>
            <a:endParaRPr lang="en-US"/>
          </a:p>
        </p:txBody>
      </p:sp>
      <p:sp>
        <p:nvSpPr>
          <p:cNvPr id="32" name="Content Placeholder 46"/>
          <p:cNvSpPr>
            <a:spLocks noGrp="1"/>
          </p:cNvSpPr>
          <p:nvPr>
            <p:ph sz="half" idx="2"/>
          </p:nvPr>
        </p:nvSpPr>
        <p:spPr>
          <a:xfrm>
            <a:off x="304800" y="1485900"/>
            <a:ext cx="5715000" cy="259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>
                <a:solidFill>
                  <a:schemeClr val="accent3">
                    <a:lumMod val="75000"/>
                  </a:schemeClr>
                </a:solidFill>
              </a:rPr>
              <a:t>Fd 50 rt 90 fd 50 lt 90 fd 50 rt 90</a:t>
            </a:r>
          </a:p>
          <a:p>
            <a:pPr>
              <a:buNone/>
            </a:pPr>
            <a:r>
              <a:rPr lang="en-US" b="1">
                <a:solidFill>
                  <a:schemeClr val="accent3">
                    <a:lumMod val="75000"/>
                  </a:schemeClr>
                </a:solidFill>
              </a:rPr>
              <a:t>Fd 50 rt 90 fd 50 lt 90 fd 50 rt 90</a:t>
            </a:r>
          </a:p>
          <a:p>
            <a:pPr>
              <a:buNone/>
            </a:pPr>
            <a:r>
              <a:rPr lang="en-US" b="1">
                <a:solidFill>
                  <a:schemeClr val="accent3">
                    <a:lumMod val="75000"/>
                  </a:schemeClr>
                </a:solidFill>
              </a:rPr>
              <a:t>Fd 50 rt 90 fd 50 lt 90 fd 50 rt 90</a:t>
            </a:r>
          </a:p>
          <a:p>
            <a:pPr>
              <a:buNone/>
            </a:pPr>
            <a:r>
              <a:rPr lang="en-US" b="1">
                <a:solidFill>
                  <a:schemeClr val="accent3">
                    <a:lumMod val="75000"/>
                  </a:schemeClr>
                </a:solidFill>
              </a:rPr>
              <a:t>Fd 50 rt 90 fd 50 lt 90 fd 50 rt 90</a:t>
            </a:r>
          </a:p>
          <a:p>
            <a:pPr>
              <a:buNone/>
            </a:pP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3" name="Content Placeholder 46"/>
          <p:cNvSpPr>
            <a:spLocks noGrp="1"/>
          </p:cNvSpPr>
          <p:nvPr>
            <p:ph sz="half" idx="2"/>
          </p:nvPr>
        </p:nvSpPr>
        <p:spPr>
          <a:xfrm>
            <a:off x="2438400" y="4610100"/>
            <a:ext cx="57150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>
                <a:solidFill>
                  <a:schemeClr val="accent3">
                    <a:lumMod val="75000"/>
                  </a:schemeClr>
                </a:solidFill>
              </a:rPr>
              <a:t>Repeat 4[50 rt 90 fd 50 lt 90 fd 50 rt 90]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867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 xmlns="">
          <p:pic>
            <p:nvPicPr>
              <p:cNvPr id="2867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/>
      <p:bldP spid="3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457200" y="2628900"/>
            <a:ext cx="8534400" cy="121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Logo</a:t>
            </a:r>
          </a:p>
          <a:p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3400" y="1409700"/>
            <a:ext cx="30941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 CỐ - DẶN DÒ</a:t>
            </a:r>
          </a:p>
        </p:txBody>
      </p:sp>
      <p:pic>
        <p:nvPicPr>
          <p:cNvPr id="9" name="Picture 91" descr="3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1737</TotalTime>
  <Words>450</Words>
  <Application>Microsoft Office PowerPoint</Application>
  <PresentationFormat>On-screen Show (16:10)</PresentationFormat>
  <Paragraphs>85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BT 2. Viết lệnh Rùa vẽ các hình sau:</vt:lpstr>
      <vt:lpstr>BT 2. Viết lệnh Rùa vẽ các hình sau:</vt:lpstr>
      <vt:lpstr>BT 2. Viết lệnh Rùa vẽ các hình sau:</vt:lpstr>
      <vt:lpstr>BT 2. Viết lệnh Rùa vẽ các hình sau:</vt:lpstr>
      <vt:lpstr>BT 3. Điều khiển Rùa vẽ hình sau, có số bước tương ứng trên hình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 8 32bit VS7</cp:lastModifiedBy>
  <cp:revision>53</cp:revision>
  <dcterms:created xsi:type="dcterms:W3CDTF">2018-01-11T01:40:17Z</dcterms:created>
  <dcterms:modified xsi:type="dcterms:W3CDTF">2020-06-28T03:49:10Z</dcterms:modified>
</cp:coreProperties>
</file>