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6"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10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F784120-A31C-4BCC-AC72-EE92D3867662}" type="datetimeFigureOut">
              <a:rPr lang="en-US" smtClean="0"/>
              <a:t>18/5/2021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9C5576-DA8C-431B-B4C1-AFB27DA1D7DA}" type="slidenum">
              <a:rPr lang="en-US" smtClean="0"/>
              <a:t>‹#›</a:t>
            </a:fld>
            <a:endParaRPr lang="en-US"/>
          </a:p>
        </p:txBody>
      </p:sp>
    </p:spTree>
    <p:extLst>
      <p:ext uri="{BB962C8B-B14F-4D97-AF65-F5344CB8AC3E}">
        <p14:creationId xmlns:p14="http://schemas.microsoft.com/office/powerpoint/2010/main" val="4281275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784120-A31C-4BCC-AC72-EE92D3867662}" type="datetimeFigureOut">
              <a:rPr lang="en-US" smtClean="0"/>
              <a:t>18/5/2021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9C5576-DA8C-431B-B4C1-AFB27DA1D7DA}" type="slidenum">
              <a:rPr lang="en-US" smtClean="0"/>
              <a:t>‹#›</a:t>
            </a:fld>
            <a:endParaRPr lang="en-US"/>
          </a:p>
        </p:txBody>
      </p:sp>
    </p:spTree>
    <p:extLst>
      <p:ext uri="{BB962C8B-B14F-4D97-AF65-F5344CB8AC3E}">
        <p14:creationId xmlns:p14="http://schemas.microsoft.com/office/powerpoint/2010/main" val="3016477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784120-A31C-4BCC-AC72-EE92D3867662}" type="datetimeFigureOut">
              <a:rPr lang="en-US" smtClean="0"/>
              <a:t>18/5/2021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9C5576-DA8C-431B-B4C1-AFB27DA1D7DA}" type="slidenum">
              <a:rPr lang="en-US" smtClean="0"/>
              <a:t>‹#›</a:t>
            </a:fld>
            <a:endParaRPr lang="en-US"/>
          </a:p>
        </p:txBody>
      </p:sp>
    </p:spTree>
    <p:extLst>
      <p:ext uri="{BB962C8B-B14F-4D97-AF65-F5344CB8AC3E}">
        <p14:creationId xmlns:p14="http://schemas.microsoft.com/office/powerpoint/2010/main" val="4090088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784120-A31C-4BCC-AC72-EE92D3867662}" type="datetimeFigureOut">
              <a:rPr lang="en-US" smtClean="0"/>
              <a:t>18/5/2021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9C5576-DA8C-431B-B4C1-AFB27DA1D7DA}" type="slidenum">
              <a:rPr lang="en-US" smtClean="0"/>
              <a:t>‹#›</a:t>
            </a:fld>
            <a:endParaRPr lang="en-US"/>
          </a:p>
        </p:txBody>
      </p:sp>
    </p:spTree>
    <p:extLst>
      <p:ext uri="{BB962C8B-B14F-4D97-AF65-F5344CB8AC3E}">
        <p14:creationId xmlns:p14="http://schemas.microsoft.com/office/powerpoint/2010/main" val="1953883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784120-A31C-4BCC-AC72-EE92D3867662}" type="datetimeFigureOut">
              <a:rPr lang="en-US" smtClean="0"/>
              <a:t>18/5/2021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9C5576-DA8C-431B-B4C1-AFB27DA1D7DA}" type="slidenum">
              <a:rPr lang="en-US" smtClean="0"/>
              <a:t>‹#›</a:t>
            </a:fld>
            <a:endParaRPr lang="en-US"/>
          </a:p>
        </p:txBody>
      </p:sp>
    </p:spTree>
    <p:extLst>
      <p:ext uri="{BB962C8B-B14F-4D97-AF65-F5344CB8AC3E}">
        <p14:creationId xmlns:p14="http://schemas.microsoft.com/office/powerpoint/2010/main" val="998427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F784120-A31C-4BCC-AC72-EE92D3867662}" type="datetimeFigureOut">
              <a:rPr lang="en-US" smtClean="0"/>
              <a:t>18/5/2021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9C5576-DA8C-431B-B4C1-AFB27DA1D7DA}" type="slidenum">
              <a:rPr lang="en-US" smtClean="0"/>
              <a:t>‹#›</a:t>
            </a:fld>
            <a:endParaRPr lang="en-US"/>
          </a:p>
        </p:txBody>
      </p:sp>
    </p:spTree>
    <p:extLst>
      <p:ext uri="{BB962C8B-B14F-4D97-AF65-F5344CB8AC3E}">
        <p14:creationId xmlns:p14="http://schemas.microsoft.com/office/powerpoint/2010/main" val="1786657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784120-A31C-4BCC-AC72-EE92D3867662}" type="datetimeFigureOut">
              <a:rPr lang="en-US" smtClean="0"/>
              <a:t>18/5/2021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9C5576-DA8C-431B-B4C1-AFB27DA1D7DA}" type="slidenum">
              <a:rPr lang="en-US" smtClean="0"/>
              <a:t>‹#›</a:t>
            </a:fld>
            <a:endParaRPr lang="en-US"/>
          </a:p>
        </p:txBody>
      </p:sp>
    </p:spTree>
    <p:extLst>
      <p:ext uri="{BB962C8B-B14F-4D97-AF65-F5344CB8AC3E}">
        <p14:creationId xmlns:p14="http://schemas.microsoft.com/office/powerpoint/2010/main" val="3023906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784120-A31C-4BCC-AC72-EE92D3867662}" type="datetimeFigureOut">
              <a:rPr lang="en-US" smtClean="0"/>
              <a:t>18/5/2021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9C5576-DA8C-431B-B4C1-AFB27DA1D7DA}" type="slidenum">
              <a:rPr lang="en-US" smtClean="0"/>
              <a:t>‹#›</a:t>
            </a:fld>
            <a:endParaRPr lang="en-US"/>
          </a:p>
        </p:txBody>
      </p:sp>
    </p:spTree>
    <p:extLst>
      <p:ext uri="{BB962C8B-B14F-4D97-AF65-F5344CB8AC3E}">
        <p14:creationId xmlns:p14="http://schemas.microsoft.com/office/powerpoint/2010/main" val="3777997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784120-A31C-4BCC-AC72-EE92D3867662}" type="datetimeFigureOut">
              <a:rPr lang="en-US" smtClean="0"/>
              <a:t>18/5/2021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9C5576-DA8C-431B-B4C1-AFB27DA1D7DA}" type="slidenum">
              <a:rPr lang="en-US" smtClean="0"/>
              <a:t>‹#›</a:t>
            </a:fld>
            <a:endParaRPr lang="en-US"/>
          </a:p>
        </p:txBody>
      </p:sp>
    </p:spTree>
    <p:extLst>
      <p:ext uri="{BB962C8B-B14F-4D97-AF65-F5344CB8AC3E}">
        <p14:creationId xmlns:p14="http://schemas.microsoft.com/office/powerpoint/2010/main" val="2195040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784120-A31C-4BCC-AC72-EE92D3867662}" type="datetimeFigureOut">
              <a:rPr lang="en-US" smtClean="0"/>
              <a:t>18/5/2021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9C5576-DA8C-431B-B4C1-AFB27DA1D7DA}" type="slidenum">
              <a:rPr lang="en-US" smtClean="0"/>
              <a:t>‹#›</a:t>
            </a:fld>
            <a:endParaRPr lang="en-US"/>
          </a:p>
        </p:txBody>
      </p:sp>
    </p:spTree>
    <p:extLst>
      <p:ext uri="{BB962C8B-B14F-4D97-AF65-F5344CB8AC3E}">
        <p14:creationId xmlns:p14="http://schemas.microsoft.com/office/powerpoint/2010/main" val="167986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784120-A31C-4BCC-AC72-EE92D3867662}" type="datetimeFigureOut">
              <a:rPr lang="en-US" smtClean="0"/>
              <a:t>18/5/2021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9C5576-DA8C-431B-B4C1-AFB27DA1D7DA}" type="slidenum">
              <a:rPr lang="en-US" smtClean="0"/>
              <a:t>‹#›</a:t>
            </a:fld>
            <a:endParaRPr lang="en-US"/>
          </a:p>
        </p:txBody>
      </p:sp>
    </p:spTree>
    <p:extLst>
      <p:ext uri="{BB962C8B-B14F-4D97-AF65-F5344CB8AC3E}">
        <p14:creationId xmlns:p14="http://schemas.microsoft.com/office/powerpoint/2010/main" val="649548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84120-A31C-4BCC-AC72-EE92D3867662}" type="datetimeFigureOut">
              <a:rPr lang="en-US" smtClean="0"/>
              <a:t>18/5/2021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9C5576-DA8C-431B-B4C1-AFB27DA1D7DA}" type="slidenum">
              <a:rPr lang="en-US" smtClean="0"/>
              <a:t>‹#›</a:t>
            </a:fld>
            <a:endParaRPr lang="en-US"/>
          </a:p>
        </p:txBody>
      </p:sp>
    </p:spTree>
    <p:extLst>
      <p:ext uri="{BB962C8B-B14F-4D97-AF65-F5344CB8AC3E}">
        <p14:creationId xmlns:p14="http://schemas.microsoft.com/office/powerpoint/2010/main" val="3468172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7BBA62-747D-41B4-A417-8B936CE42650}"/>
              </a:ext>
            </a:extLst>
          </p:cNvPr>
          <p:cNvSpPr>
            <a:spLocks noGrp="1"/>
          </p:cNvSpPr>
          <p:nvPr>
            <p:ph type="title"/>
          </p:nvPr>
        </p:nvSpPr>
        <p:spPr/>
        <p:txBody>
          <a:bodyPr>
            <a:normAutofit/>
          </a:bodyPr>
          <a:lstStyle/>
          <a:p>
            <a:pPr algn="ctr"/>
            <a:r>
              <a:rPr lang="en-US" sz="3200" dirty="0">
                <a:solidFill>
                  <a:srgbClr val="002060"/>
                </a:solidFill>
                <a:latin typeface="Times New Roman" panose="02020603050405020304" pitchFamily="18" charset="0"/>
                <a:cs typeface="Times New Roman" panose="02020603050405020304" pitchFamily="18" charset="0"/>
              </a:rPr>
              <a:t>TR</a:t>
            </a:r>
            <a:r>
              <a:rPr lang="vi-VN" sz="3200" dirty="0">
                <a:solidFill>
                  <a:srgbClr val="002060"/>
                </a:solidFill>
                <a:latin typeface="Times New Roman" panose="02020603050405020304" pitchFamily="18" charset="0"/>
                <a:cs typeface="Times New Roman" panose="02020603050405020304" pitchFamily="18" charset="0"/>
              </a:rPr>
              <a:t>ƯỜNG</a:t>
            </a:r>
            <a:r>
              <a:rPr lang="en-US" sz="3200" dirty="0">
                <a:solidFill>
                  <a:srgbClr val="002060"/>
                </a:solidFill>
                <a:latin typeface="Times New Roman" panose="02020603050405020304" pitchFamily="18" charset="0"/>
                <a:cs typeface="Times New Roman" panose="02020603050405020304" pitchFamily="18" charset="0"/>
              </a:rPr>
              <a:t> TH&amp;THCS PHONG ĐÔNG</a:t>
            </a:r>
          </a:p>
        </p:txBody>
      </p:sp>
      <p:sp>
        <p:nvSpPr>
          <p:cNvPr id="3" name="Content Placeholder 2">
            <a:extLst>
              <a:ext uri="{FF2B5EF4-FFF2-40B4-BE49-F238E27FC236}">
                <a16:creationId xmlns:a16="http://schemas.microsoft.com/office/drawing/2014/main" xmlns="" id="{9D1D35CA-05AB-41DF-A37E-77D15E12B182}"/>
              </a:ext>
            </a:extLst>
          </p:cNvPr>
          <p:cNvSpPr>
            <a:spLocks noGrp="1"/>
          </p:cNvSpPr>
          <p:nvPr>
            <p:ph idx="1"/>
          </p:nvPr>
        </p:nvSpPr>
        <p:spPr>
          <a:xfrm>
            <a:off x="838200" y="1825625"/>
            <a:ext cx="10515600" cy="1142862"/>
          </a:xfrm>
        </p:spPr>
        <p:txBody>
          <a:bodyPr/>
          <a:lstStyle/>
          <a:p>
            <a:pPr marL="0" indent="0" algn="ctr">
              <a:buNone/>
            </a:pPr>
            <a:r>
              <a:rPr lang="en-US" dirty="0">
                <a:latin typeface="Times New Roman" panose="02020603050405020304" pitchFamily="18" charset="0"/>
                <a:cs typeface="Times New Roman" panose="02020603050405020304" pitchFamily="18" charset="0"/>
              </a:rPr>
              <a:t>MÔN TIẾNG VIỆT LỚP 2</a:t>
            </a:r>
          </a:p>
          <a:p>
            <a:pPr marL="0" indent="0" algn="ctr">
              <a:buNone/>
            </a:pPr>
            <a:r>
              <a:rPr lang="en-US" dirty="0">
                <a:latin typeface="Times New Roman" panose="02020603050405020304" pitchFamily="18" charset="0"/>
                <a:cs typeface="Times New Roman" panose="02020603050405020304" pitchFamily="18" charset="0"/>
              </a:rPr>
              <a:t>BÀI 23 B: </a:t>
            </a:r>
            <a:r>
              <a:rPr lang="en-US" b="1" dirty="0">
                <a:solidFill>
                  <a:srgbClr val="FF0000"/>
                </a:solidFill>
                <a:latin typeface="Times New Roman" panose="02020603050405020304" pitchFamily="18" charset="0"/>
                <a:cs typeface="Times New Roman" panose="02020603050405020304" pitchFamily="18" charset="0"/>
              </a:rPr>
              <a:t>LOÀI VẬT </a:t>
            </a:r>
            <a:r>
              <a:rPr lang="en-US" b="1">
                <a:solidFill>
                  <a:srgbClr val="FF0000"/>
                </a:solidFill>
                <a:latin typeface="Times New Roman" panose="02020603050405020304" pitchFamily="18" charset="0"/>
                <a:cs typeface="Times New Roman" panose="02020603050405020304" pitchFamily="18" charset="0"/>
              </a:rPr>
              <a:t>KHÔN </a:t>
            </a:r>
            <a:r>
              <a:rPr lang="en-US" b="1" smtClean="0">
                <a:solidFill>
                  <a:srgbClr val="FF0000"/>
                </a:solidFill>
                <a:latin typeface="Times New Roman" panose="02020603050405020304" pitchFamily="18" charset="0"/>
                <a:cs typeface="Times New Roman" panose="02020603050405020304" pitchFamily="18" charset="0"/>
              </a:rPr>
              <a:t>NGOAN</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xmlns="" id="{8B80128C-8543-4312-BA70-05FE866964F5}"/>
              </a:ext>
            </a:extLst>
          </p:cNvPr>
          <p:cNvSpPr txBox="1"/>
          <p:nvPr/>
        </p:nvSpPr>
        <p:spPr>
          <a:xfrm>
            <a:off x="3246783" y="4666445"/>
            <a:ext cx="6003234" cy="584775"/>
          </a:xfrm>
          <a:prstGeom prst="rect">
            <a:avLst/>
          </a:prstGeom>
          <a:noFill/>
        </p:spPr>
        <p:txBody>
          <a:bodyPr wrap="square" rtlCol="0">
            <a:spAutoFit/>
          </a:bodyPr>
          <a:lstStyle/>
          <a:p>
            <a:r>
              <a:rPr lang="en-US" sz="3200" dirty="0" err="1">
                <a:solidFill>
                  <a:srgbClr val="0070C0"/>
                </a:solidFill>
                <a:latin typeface="Times New Roman" panose="02020603050405020304" pitchFamily="18" charset="0"/>
                <a:cs typeface="Times New Roman" panose="02020603050405020304" pitchFamily="18" charset="0"/>
              </a:rPr>
              <a:t>Giáo</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viên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Danh</a:t>
            </a:r>
            <a:r>
              <a:rPr lang="en-US" sz="3200" dirty="0">
                <a:solidFill>
                  <a:srgbClr val="0070C0"/>
                </a:solidFill>
                <a:latin typeface="Times New Roman" panose="02020603050405020304" pitchFamily="18" charset="0"/>
                <a:cs typeface="Times New Roman" panose="02020603050405020304" pitchFamily="18" charset="0"/>
              </a:rPr>
              <a:t> </a:t>
            </a:r>
            <a:r>
              <a:rPr lang="en-US" sz="3200">
                <a:solidFill>
                  <a:srgbClr val="0070C0"/>
                </a:solidFill>
                <a:latin typeface="Times New Roman" panose="02020603050405020304" pitchFamily="18" charset="0"/>
                <a:cs typeface="Times New Roman" panose="02020603050405020304" pitchFamily="18" charset="0"/>
              </a:rPr>
              <a:t>Th</a:t>
            </a:r>
            <a:r>
              <a:rPr lang="vi-VN" sz="3200" smtClean="0">
                <a:solidFill>
                  <a:srgbClr val="0070C0"/>
                </a:solidFill>
                <a:latin typeface="Times New Roman" panose="02020603050405020304" pitchFamily="18" charset="0"/>
                <a:cs typeface="Times New Roman" panose="02020603050405020304" pitchFamily="18" charset="0"/>
              </a:rPr>
              <a:t>ư</a:t>
            </a:r>
            <a:r>
              <a:rPr lang="en-US" sz="3200" smtClean="0">
                <a:solidFill>
                  <a:srgbClr val="0070C0"/>
                </a:solidFill>
                <a:latin typeface="Times New Roman" panose="02020603050405020304" pitchFamily="18" charset="0"/>
                <a:cs typeface="Times New Roman" panose="02020603050405020304" pitchFamily="18" charset="0"/>
              </a:rPr>
              <a:t>ơng</a:t>
            </a:r>
            <a:endParaRPr lang="en-US" sz="32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0818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78668" y="-1143"/>
            <a:ext cx="4248279" cy="646331"/>
          </a:xfrm>
          <a:prstGeom prst="rect">
            <a:avLst/>
          </a:prstGeom>
        </p:spPr>
        <p:txBody>
          <a:bodyPr wrap="none">
            <a:spAutoFit/>
          </a:bodyPr>
          <a:lstStyle/>
          <a:p>
            <a:r>
              <a:rPr lang="vi-VN" sz="3600" b="1" i="0" dirty="0">
                <a:solidFill>
                  <a:srgbClr val="000000"/>
                </a:solidFill>
                <a:effectLst/>
                <a:latin typeface="+mj-lt"/>
              </a:rPr>
              <a:t>A. Hoạt động cơ bản</a:t>
            </a:r>
          </a:p>
        </p:txBody>
      </p:sp>
      <p:sp>
        <p:nvSpPr>
          <p:cNvPr id="5" name="Rectangle 4"/>
          <p:cNvSpPr/>
          <p:nvPr/>
        </p:nvSpPr>
        <p:spPr>
          <a:xfrm>
            <a:off x="515974" y="565527"/>
            <a:ext cx="8659422" cy="646331"/>
          </a:xfrm>
          <a:prstGeom prst="rect">
            <a:avLst/>
          </a:prstGeom>
        </p:spPr>
        <p:txBody>
          <a:bodyPr wrap="none">
            <a:spAutoFit/>
          </a:bodyPr>
          <a:lstStyle/>
          <a:p>
            <a:r>
              <a:rPr lang="vi-VN" sz="3600" b="1" i="0" dirty="0">
                <a:solidFill>
                  <a:srgbClr val="000000"/>
                </a:solidFill>
                <a:effectLst/>
                <a:latin typeface="+mj-lt"/>
              </a:rPr>
              <a:t>1. Chơi: Thi tìm nhanh từ chỉ các loài chim</a:t>
            </a:r>
            <a:endParaRPr lang="en-US" sz="3600" dirty="0">
              <a:latin typeface="+mj-lt"/>
            </a:endParaRPr>
          </a:p>
        </p:txBody>
      </p:sp>
      <p:sp>
        <p:nvSpPr>
          <p:cNvPr id="6" name="Rectangle 5"/>
          <p:cNvSpPr/>
          <p:nvPr/>
        </p:nvSpPr>
        <p:spPr>
          <a:xfrm>
            <a:off x="498534" y="1001435"/>
            <a:ext cx="7267887" cy="646331"/>
          </a:xfrm>
          <a:prstGeom prst="rect">
            <a:avLst/>
          </a:prstGeom>
        </p:spPr>
        <p:txBody>
          <a:bodyPr wrap="none">
            <a:spAutoFit/>
          </a:bodyPr>
          <a:lstStyle/>
          <a:p>
            <a:r>
              <a:rPr lang="en-US" sz="3600" b="0" i="0" dirty="0" err="1">
                <a:solidFill>
                  <a:srgbClr val="0070C0"/>
                </a:solidFill>
                <a:effectLst/>
                <a:latin typeface="Times New Roman" panose="02020603050405020304" pitchFamily="18" charset="0"/>
                <a:cs typeface="Times New Roman" panose="02020603050405020304" pitchFamily="18" charset="0"/>
              </a:rPr>
              <a:t>Viết</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tên</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loài</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chim</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trong</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mỗi</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bức</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tranh</a:t>
            </a:r>
            <a:endParaRPr lang="en-US" sz="3600" dirty="0">
              <a:solidFill>
                <a:srgbClr val="0070C0"/>
              </a:solidFill>
              <a:latin typeface="Times New Roman" panose="02020603050405020304" pitchFamily="18" charset="0"/>
              <a:cs typeface="Times New Roman" panose="02020603050405020304" pitchFamily="18" charset="0"/>
            </a:endParaRPr>
          </a:p>
        </p:txBody>
      </p:sp>
      <p:pic>
        <p:nvPicPr>
          <p:cNvPr id="1026" name="Picture 2" descr="https://tech12h.com/sites/default/files/styles/inbody400/public/12_125.png?itok=frywBZJ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9974" y="1803359"/>
            <a:ext cx="9142972" cy="485501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001391" y="4184494"/>
            <a:ext cx="1947969" cy="523220"/>
          </a:xfrm>
          <a:prstGeom prst="rect">
            <a:avLst/>
          </a:prstGeom>
        </p:spPr>
        <p:txBody>
          <a:bodyPr wrap="none">
            <a:spAutoFit/>
          </a:bodyPr>
          <a:lstStyle/>
          <a:p>
            <a:r>
              <a:rPr lang="en-US" sz="2800" dirty="0">
                <a:solidFill>
                  <a:srgbClr val="FF0000"/>
                </a:solidFill>
                <a:latin typeface="Times New Roman" panose="02020603050405020304" pitchFamily="18" charset="0"/>
                <a:cs typeface="Times New Roman" panose="02020603050405020304" pitchFamily="18" charset="0"/>
              </a:rPr>
              <a:t>      </a:t>
            </a:r>
            <a:r>
              <a:rPr lang="en-US" sz="2800" b="0" i="0" dirty="0" err="1">
                <a:solidFill>
                  <a:srgbClr val="FF0000"/>
                </a:solidFill>
                <a:effectLst/>
                <a:latin typeface="Times New Roman" panose="02020603050405020304" pitchFamily="18" charset="0"/>
                <a:cs typeface="Times New Roman" panose="02020603050405020304" pitchFamily="18" charset="0"/>
              </a:rPr>
              <a:t>đại</a:t>
            </a:r>
            <a:r>
              <a:rPr lang="en-US" sz="2800" b="0" i="0" dirty="0">
                <a:solidFill>
                  <a:srgbClr val="FF0000"/>
                </a:solidFill>
                <a:effectLst/>
                <a:latin typeface="Times New Roman" panose="02020603050405020304" pitchFamily="18" charset="0"/>
                <a:cs typeface="Times New Roman" panose="02020603050405020304" pitchFamily="18" charset="0"/>
              </a:rPr>
              <a:t> </a:t>
            </a:r>
            <a:r>
              <a:rPr lang="en-US" sz="2800" b="0" i="0" dirty="0" err="1">
                <a:solidFill>
                  <a:srgbClr val="FF0000"/>
                </a:solidFill>
                <a:effectLst/>
                <a:latin typeface="Times New Roman" panose="02020603050405020304" pitchFamily="18" charset="0"/>
                <a:cs typeface="Times New Roman" panose="02020603050405020304" pitchFamily="18" charset="0"/>
              </a:rPr>
              <a:t>bàng</a:t>
            </a:r>
            <a:endParaRPr lang="en-US" sz="2800" b="0" i="0" dirty="0">
              <a:solidFill>
                <a:srgbClr val="FF0000"/>
              </a:solidFill>
              <a:effectLst/>
              <a:latin typeface="Times New Roman" panose="02020603050405020304" pitchFamily="18" charset="0"/>
              <a:cs typeface="Times New Roman" panose="02020603050405020304" pitchFamily="18" charset="0"/>
            </a:endParaRPr>
          </a:p>
        </p:txBody>
      </p:sp>
      <p:sp>
        <p:nvSpPr>
          <p:cNvPr id="9" name="Rectangle 8"/>
          <p:cNvSpPr/>
          <p:nvPr/>
        </p:nvSpPr>
        <p:spPr>
          <a:xfrm>
            <a:off x="3600777" y="4117951"/>
            <a:ext cx="1768433" cy="523220"/>
          </a:xfrm>
          <a:prstGeom prst="rect">
            <a:avLst/>
          </a:prstGeom>
        </p:spPr>
        <p:txBody>
          <a:bodyPr wrap="none">
            <a:spAutoFit/>
          </a:bodyPr>
          <a:lstStyle/>
          <a:p>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cú</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mèo</a:t>
            </a:r>
            <a:endParaRPr lang="en-US" sz="2800" b="0" i="0" dirty="0">
              <a:solidFill>
                <a:srgbClr val="FF0000"/>
              </a:solidFill>
              <a:effectLst/>
              <a:latin typeface="Times New Roman" panose="02020603050405020304" pitchFamily="18" charset="0"/>
              <a:cs typeface="Times New Roman" panose="02020603050405020304" pitchFamily="18" charset="0"/>
            </a:endParaRPr>
          </a:p>
        </p:txBody>
      </p:sp>
      <p:sp>
        <p:nvSpPr>
          <p:cNvPr id="10" name="Rectangle 9"/>
          <p:cNvSpPr/>
          <p:nvPr/>
        </p:nvSpPr>
        <p:spPr>
          <a:xfrm>
            <a:off x="5826673" y="4090045"/>
            <a:ext cx="2007281" cy="523220"/>
          </a:xfrm>
          <a:prstGeom prst="rect">
            <a:avLst/>
          </a:prstGeom>
        </p:spPr>
        <p:txBody>
          <a:bodyPr wrap="none">
            <a:spAutoFit/>
          </a:bodyPr>
          <a:lstStyle/>
          <a:p>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chim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sáo</a:t>
            </a:r>
            <a:endParaRPr lang="en-US" sz="2800" b="0" i="0" dirty="0">
              <a:solidFill>
                <a:srgbClr val="FF0000"/>
              </a:solidFill>
              <a:effectLst/>
              <a:latin typeface="Times New Roman" panose="02020603050405020304" pitchFamily="18" charset="0"/>
              <a:cs typeface="Times New Roman" panose="02020603050405020304" pitchFamily="18" charset="0"/>
            </a:endParaRPr>
          </a:p>
        </p:txBody>
      </p:sp>
      <p:sp>
        <p:nvSpPr>
          <p:cNvPr id="11" name="Rectangle 10"/>
          <p:cNvSpPr/>
          <p:nvPr/>
        </p:nvSpPr>
        <p:spPr>
          <a:xfrm>
            <a:off x="7988177" y="4100776"/>
            <a:ext cx="1827744" cy="523220"/>
          </a:xfrm>
          <a:prstGeom prst="rect">
            <a:avLst/>
          </a:prstGeom>
        </p:spPr>
        <p:txBody>
          <a:bodyPr wrap="none">
            <a:spAutoFit/>
          </a:bodyPr>
          <a:lstStyle/>
          <a:p>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chim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sẻ</a:t>
            </a:r>
            <a:endParaRPr lang="en-US" sz="2800" b="0" i="0" dirty="0">
              <a:solidFill>
                <a:srgbClr val="FF0000"/>
              </a:solidFill>
              <a:effectLst/>
              <a:latin typeface="Times New Roman" panose="02020603050405020304" pitchFamily="18" charset="0"/>
              <a:cs typeface="Times New Roman" panose="02020603050405020304" pitchFamily="18" charset="0"/>
            </a:endParaRPr>
          </a:p>
        </p:txBody>
      </p:sp>
      <p:sp>
        <p:nvSpPr>
          <p:cNvPr id="12" name="Rectangle 11"/>
          <p:cNvSpPr/>
          <p:nvPr/>
        </p:nvSpPr>
        <p:spPr>
          <a:xfrm>
            <a:off x="1392039" y="6365309"/>
            <a:ext cx="2106667" cy="523220"/>
          </a:xfrm>
          <a:prstGeom prst="rect">
            <a:avLst/>
          </a:prstGeom>
        </p:spPr>
        <p:txBody>
          <a:bodyPr wrap="none">
            <a:spAutoFit/>
          </a:bodyPr>
          <a:lstStyle/>
          <a:p>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chào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mào</a:t>
            </a:r>
            <a:endParaRPr lang="en-US" sz="2800" b="0" i="0" dirty="0">
              <a:solidFill>
                <a:srgbClr val="FF0000"/>
              </a:solidFill>
              <a:effectLst/>
              <a:latin typeface="Times New Roman" panose="02020603050405020304" pitchFamily="18" charset="0"/>
              <a:cs typeface="Times New Roman" panose="02020603050405020304" pitchFamily="18" charset="0"/>
            </a:endParaRPr>
          </a:p>
        </p:txBody>
      </p:sp>
      <p:sp>
        <p:nvSpPr>
          <p:cNvPr id="13" name="Rectangle 12"/>
          <p:cNvSpPr/>
          <p:nvPr/>
        </p:nvSpPr>
        <p:spPr>
          <a:xfrm>
            <a:off x="5060374" y="6285888"/>
            <a:ext cx="1061509" cy="523220"/>
          </a:xfrm>
          <a:prstGeom prst="rect">
            <a:avLst/>
          </a:prstGeom>
        </p:spPr>
        <p:txBody>
          <a:bodyPr wrap="none">
            <a:spAutoFit/>
          </a:bodyPr>
          <a:lstStyle/>
          <a:p>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cò</a:t>
            </a:r>
            <a:endParaRPr lang="en-US" sz="2800" b="0" i="0" dirty="0">
              <a:solidFill>
                <a:srgbClr val="FF0000"/>
              </a:solidFill>
              <a:effectLst/>
              <a:latin typeface="Times New Roman" panose="02020603050405020304" pitchFamily="18" charset="0"/>
              <a:cs typeface="Times New Roman" panose="02020603050405020304" pitchFamily="18" charset="0"/>
            </a:endParaRPr>
          </a:p>
        </p:txBody>
      </p:sp>
      <p:sp>
        <p:nvSpPr>
          <p:cNvPr id="14" name="Rectangle 13"/>
          <p:cNvSpPr/>
          <p:nvPr/>
        </p:nvSpPr>
        <p:spPr>
          <a:xfrm>
            <a:off x="8187796" y="6129194"/>
            <a:ext cx="1160895" cy="523220"/>
          </a:xfrm>
          <a:prstGeom prst="rect">
            <a:avLst/>
          </a:prstGeom>
        </p:spPr>
        <p:txBody>
          <a:bodyPr wrap="none">
            <a:spAutoFit/>
          </a:bodyPr>
          <a:lstStyle/>
          <a:p>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vẹt</a:t>
            </a:r>
            <a:endParaRPr lang="en-US" sz="2800" b="0" i="0" dirty="0">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1389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barn(inVertical)">
                                      <p:cBhvr>
                                        <p:cTn id="22" dur="500"/>
                                        <p:tgtEl>
                                          <p:spTgt spid="102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arn(inVertic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arn(inVertic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arn(inVertic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arn(inVertical)">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arn(inVertical)">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P spid="10" grpId="0"/>
      <p:bldP spid="11" grpId="0"/>
      <p:bldP spid="12" grpId="0"/>
      <p:bldP spid="1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888" y="43829"/>
            <a:ext cx="11981646" cy="1200329"/>
          </a:xfrm>
          <a:prstGeom prst="rect">
            <a:avLst/>
          </a:prstGeom>
        </p:spPr>
        <p:txBody>
          <a:bodyPr wrap="square">
            <a:spAutoFit/>
          </a:bodyPr>
          <a:lstStyle/>
          <a:p>
            <a:r>
              <a:rPr lang="vi-VN" sz="3600" b="1" i="0" dirty="0">
                <a:solidFill>
                  <a:srgbClr val="000000"/>
                </a:solidFill>
                <a:effectLst/>
                <a:latin typeface="+mj-lt"/>
              </a:rPr>
              <a:t>2. Quan sát tranh, rồi dựa vào câu chuyện Một trí khôn hơn trăm trí khôn, lần lượt kể lại từng đoạn của câu chuyện.</a:t>
            </a:r>
            <a:endParaRPr lang="en-US" sz="3600" dirty="0">
              <a:latin typeface="+mj-lt"/>
            </a:endParaRPr>
          </a:p>
        </p:txBody>
      </p:sp>
      <p:pic>
        <p:nvPicPr>
          <p:cNvPr id="2050" name="Picture 2" descr="https://tech12h.com/sites/default/files/styles/inbody400/public/13_102.png?itok=IujtINO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395" y="1244158"/>
            <a:ext cx="11152077" cy="5053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7297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barn(inVertical)">
                                      <p:cBhvr>
                                        <p:cTn id="1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tech12h.com/sites/default/files/styles/inbody400/public/13_102.png?itok=IujtINO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054" y="257576"/>
            <a:ext cx="5241702" cy="776596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54545" y="-104377"/>
            <a:ext cx="3142445" cy="6555641"/>
          </a:xfrm>
          <a:prstGeom prst="rect">
            <a:avLst/>
          </a:prstGeom>
        </p:spPr>
        <p:txBody>
          <a:bodyPr wrap="square">
            <a:spAutoFit/>
          </a:bodyPr>
          <a:lstStyle/>
          <a:p>
            <a:r>
              <a:rPr lang="vi-VN" sz="3000" b="0" i="0" dirty="0">
                <a:solidFill>
                  <a:srgbClr val="0070C0"/>
                </a:solidFill>
                <a:effectLst/>
                <a:latin typeface="+mj-lt"/>
              </a:rPr>
              <a:t>Tuy Gà Rừng và Chồn là đôi bạn thân nhưng lâu nay Chồn vẫn coi thường bạn. Một hôm Chồn hỏi Gà có bao nhiêu trí khôn. Gà Rừng đáp :</a:t>
            </a:r>
          </a:p>
          <a:p>
            <a:r>
              <a:rPr lang="vi-VN" sz="3000" b="0" i="0" dirty="0">
                <a:solidFill>
                  <a:srgbClr val="0070C0"/>
                </a:solidFill>
                <a:effectLst/>
                <a:latin typeface="+mj-lt"/>
              </a:rPr>
              <a:t>- Mình chỉ có một thôi.</a:t>
            </a:r>
          </a:p>
          <a:p>
            <a:r>
              <a:rPr lang="vi-VN" sz="3000" b="0" i="0" dirty="0">
                <a:solidFill>
                  <a:srgbClr val="0070C0"/>
                </a:solidFill>
                <a:effectLst/>
                <a:latin typeface="+mj-lt"/>
              </a:rPr>
              <a:t>- Ít thế thôi sao ? Mình thì có hàng trăm.</a:t>
            </a:r>
          </a:p>
        </p:txBody>
      </p:sp>
      <p:sp>
        <p:nvSpPr>
          <p:cNvPr id="4" name="Rectangle 3"/>
          <p:cNvSpPr/>
          <p:nvPr/>
        </p:nvSpPr>
        <p:spPr>
          <a:xfrm>
            <a:off x="3503054" y="3928058"/>
            <a:ext cx="5293216" cy="327123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ectangle 4"/>
          <p:cNvSpPr/>
          <p:nvPr/>
        </p:nvSpPr>
        <p:spPr>
          <a:xfrm>
            <a:off x="8856379" y="-1"/>
            <a:ext cx="3507339" cy="7017306"/>
          </a:xfrm>
          <a:prstGeom prst="rect">
            <a:avLst/>
          </a:prstGeom>
        </p:spPr>
        <p:txBody>
          <a:bodyPr wrap="square">
            <a:spAutoFit/>
          </a:bodyPr>
          <a:lstStyle/>
          <a:p>
            <a:r>
              <a:rPr lang="vi-VN" sz="3000" b="0" i="0" dirty="0">
                <a:solidFill>
                  <a:srgbClr val="0070C0"/>
                </a:solidFill>
                <a:effectLst/>
                <a:latin typeface="+mj-lt"/>
              </a:rPr>
              <a:t>Hai người bạn trong một buổi dạo chơi bỗng gặp người thợ săn. Chúng nấp vào trong một cái hang. Người thợ săn đã kịp thấy và thọc gậy vào trong : "Có mà trốn đằng trời !”. Gà Rừng nói :</a:t>
            </a:r>
          </a:p>
          <a:p>
            <a:r>
              <a:rPr lang="vi-VN" sz="3000" b="0" i="0" dirty="0">
                <a:solidFill>
                  <a:srgbClr val="0070C0"/>
                </a:solidFill>
                <a:effectLst/>
                <a:latin typeface="+mj-lt"/>
              </a:rPr>
              <a:t>- Cậu có trăm trí khôn, nghĩ kế gì đi !</a:t>
            </a:r>
          </a:p>
          <a:p>
            <a:r>
              <a:rPr lang="vi-VN" sz="3000" b="0" i="0" dirty="0">
                <a:solidFill>
                  <a:srgbClr val="0070C0"/>
                </a:solidFill>
                <a:effectLst/>
                <a:latin typeface="+mj-lt"/>
              </a:rPr>
              <a:t>- Lúc này trong đầu mình chẳng còn một trí khôn nào cả.</a:t>
            </a:r>
          </a:p>
        </p:txBody>
      </p:sp>
    </p:spTree>
    <p:extLst>
      <p:ext uri="{BB962C8B-B14F-4D97-AF65-F5344CB8AC3E}">
        <p14:creationId xmlns:p14="http://schemas.microsoft.com/office/powerpoint/2010/main" val="3856481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tech12h.com/sites/default/files/styles/inbody400/public/13_102.png?itok=IujtINO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054" y="-4353062"/>
            <a:ext cx="5241702" cy="919551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7527" y="124272"/>
            <a:ext cx="3211132" cy="5509200"/>
          </a:xfrm>
          <a:prstGeom prst="rect">
            <a:avLst/>
          </a:prstGeom>
        </p:spPr>
        <p:txBody>
          <a:bodyPr wrap="square">
            <a:spAutoFit/>
          </a:bodyPr>
          <a:lstStyle/>
          <a:p>
            <a:r>
              <a:rPr lang="vi-VN" sz="3200" b="0" i="0" dirty="0">
                <a:solidFill>
                  <a:srgbClr val="0070C0"/>
                </a:solidFill>
                <a:effectLst/>
                <a:latin typeface="+mj-lt"/>
              </a:rPr>
              <a:t>Gà Rừng bèn nghĩ ra một mẹo : nó giả vờ chết, người thợ săn quẳng Gà xuống đám cỏ, nó thình lình vùng chạy đi. Người thợ săn đuổi theo Gà Rừng, Chồn thấy vậy chạy biến vào rừng.</a:t>
            </a:r>
            <a:endParaRPr lang="en-US" sz="3200" dirty="0">
              <a:solidFill>
                <a:srgbClr val="0070C0"/>
              </a:solidFill>
              <a:latin typeface="+mj-lt"/>
            </a:endParaRPr>
          </a:p>
        </p:txBody>
      </p:sp>
      <p:sp>
        <p:nvSpPr>
          <p:cNvPr id="4" name="Rectangle 3"/>
          <p:cNvSpPr/>
          <p:nvPr/>
        </p:nvSpPr>
        <p:spPr>
          <a:xfrm>
            <a:off x="8869255" y="182332"/>
            <a:ext cx="3541686" cy="3046988"/>
          </a:xfrm>
          <a:prstGeom prst="rect">
            <a:avLst/>
          </a:prstGeom>
        </p:spPr>
        <p:txBody>
          <a:bodyPr wrap="square">
            <a:spAutoFit/>
          </a:bodyPr>
          <a:lstStyle/>
          <a:p>
            <a:r>
              <a:rPr lang="vi-VN" sz="3200" b="0" i="0" dirty="0">
                <a:solidFill>
                  <a:srgbClr val="0070C0"/>
                </a:solidFill>
                <a:effectLst/>
                <a:latin typeface="+mj-lt"/>
              </a:rPr>
              <a:t>Khi đôi bạn gặp lại nhau, Chồn hiểu rằng một trí khôn của bạn còn hơn cả trăm trí không của mình.</a:t>
            </a:r>
            <a:endParaRPr lang="en-US" sz="3200" dirty="0">
              <a:solidFill>
                <a:srgbClr val="0070C0"/>
              </a:solidFill>
              <a:latin typeface="+mj-lt"/>
            </a:endParaRPr>
          </a:p>
        </p:txBody>
      </p:sp>
    </p:spTree>
    <p:extLst>
      <p:ext uri="{BB962C8B-B14F-4D97-AF65-F5344CB8AC3E}">
        <p14:creationId xmlns:p14="http://schemas.microsoft.com/office/powerpoint/2010/main" val="1245212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4500" y="-78417"/>
            <a:ext cx="4911922" cy="646331"/>
          </a:xfrm>
          <a:prstGeom prst="rect">
            <a:avLst/>
          </a:prstGeom>
        </p:spPr>
        <p:txBody>
          <a:bodyPr wrap="none">
            <a:spAutoFit/>
          </a:bodyPr>
          <a:lstStyle/>
          <a:p>
            <a:r>
              <a:rPr lang="en-US" sz="3600" b="1" i="0" dirty="0">
                <a:solidFill>
                  <a:srgbClr val="000000"/>
                </a:solidFill>
                <a:effectLst/>
                <a:latin typeface="Times New Roman" panose="02020603050405020304" pitchFamily="18" charset="0"/>
                <a:cs typeface="Times New Roman" panose="02020603050405020304" pitchFamily="18" charset="0"/>
              </a:rPr>
              <a:t>B. </a:t>
            </a:r>
            <a:r>
              <a:rPr lang="en-US" sz="3600" b="1" i="0" dirty="0" err="1">
                <a:solidFill>
                  <a:srgbClr val="000000"/>
                </a:solidFill>
                <a:effectLst/>
                <a:latin typeface="Times New Roman" panose="02020603050405020304" pitchFamily="18" charset="0"/>
                <a:cs typeface="Times New Roman" panose="02020603050405020304" pitchFamily="18" charset="0"/>
              </a:rPr>
              <a:t>Hoạt</a:t>
            </a:r>
            <a:r>
              <a:rPr lang="en-US" sz="3600" b="1" i="0" dirty="0">
                <a:solidFill>
                  <a:srgbClr val="000000"/>
                </a:solidFill>
                <a:effectLst/>
                <a:latin typeface="Times New Roman" panose="02020603050405020304" pitchFamily="18" charset="0"/>
                <a:cs typeface="Times New Roman" panose="02020603050405020304" pitchFamily="18" charset="0"/>
              </a:rPr>
              <a:t> </a:t>
            </a:r>
            <a:r>
              <a:rPr lang="en-US" sz="3600" b="1" i="0" dirty="0" err="1">
                <a:solidFill>
                  <a:srgbClr val="000000"/>
                </a:solidFill>
                <a:effectLst/>
                <a:latin typeface="Times New Roman" panose="02020603050405020304" pitchFamily="18" charset="0"/>
                <a:cs typeface="Times New Roman" panose="02020603050405020304" pitchFamily="18" charset="0"/>
              </a:rPr>
              <a:t>động</a:t>
            </a:r>
            <a:r>
              <a:rPr lang="en-US" sz="3600" b="1" i="0" dirty="0">
                <a:solidFill>
                  <a:srgbClr val="000000"/>
                </a:solidFill>
                <a:effectLst/>
                <a:latin typeface="Times New Roman" panose="02020603050405020304" pitchFamily="18" charset="0"/>
                <a:cs typeface="Times New Roman" panose="02020603050405020304" pitchFamily="18" charset="0"/>
              </a:rPr>
              <a:t> </a:t>
            </a:r>
            <a:r>
              <a:rPr lang="en-US" sz="3600" b="1" i="0" dirty="0" err="1">
                <a:solidFill>
                  <a:srgbClr val="000000"/>
                </a:solidFill>
                <a:effectLst/>
                <a:latin typeface="Times New Roman" panose="02020603050405020304" pitchFamily="18" charset="0"/>
                <a:cs typeface="Times New Roman" panose="02020603050405020304" pitchFamily="18" charset="0"/>
              </a:rPr>
              <a:t>thực</a:t>
            </a:r>
            <a:r>
              <a:rPr lang="en-US" sz="3600" b="1" i="0" dirty="0">
                <a:solidFill>
                  <a:srgbClr val="000000"/>
                </a:solidFill>
                <a:effectLst/>
                <a:latin typeface="Times New Roman" panose="02020603050405020304" pitchFamily="18" charset="0"/>
                <a:cs typeface="Times New Roman" panose="02020603050405020304" pitchFamily="18" charset="0"/>
              </a:rPr>
              <a:t> </a:t>
            </a:r>
            <a:r>
              <a:rPr lang="en-US" sz="3600" b="1" i="0" dirty="0" err="1">
                <a:solidFill>
                  <a:srgbClr val="000000"/>
                </a:solidFill>
                <a:effectLst/>
                <a:latin typeface="Times New Roman" panose="02020603050405020304" pitchFamily="18" charset="0"/>
                <a:cs typeface="Times New Roman" panose="02020603050405020304" pitchFamily="18" charset="0"/>
              </a:rPr>
              <a:t>hành</a:t>
            </a:r>
            <a:endParaRPr lang="en-US" sz="3600" b="1" i="0" dirty="0">
              <a:solidFill>
                <a:srgbClr val="000000"/>
              </a:solidFill>
              <a:effectLst/>
              <a:latin typeface="Times New Roman" panose="02020603050405020304" pitchFamily="18" charset="0"/>
              <a:cs typeface="Times New Roman" panose="02020603050405020304" pitchFamily="18" charset="0"/>
            </a:endParaRPr>
          </a:p>
        </p:txBody>
      </p:sp>
      <p:sp>
        <p:nvSpPr>
          <p:cNvPr id="3" name="Rectangle 2"/>
          <p:cNvSpPr/>
          <p:nvPr/>
        </p:nvSpPr>
        <p:spPr>
          <a:xfrm>
            <a:off x="326667" y="617042"/>
            <a:ext cx="7776488" cy="646331"/>
          </a:xfrm>
          <a:prstGeom prst="rect">
            <a:avLst/>
          </a:prstGeom>
        </p:spPr>
        <p:txBody>
          <a:bodyPr wrap="none">
            <a:spAutoFit/>
          </a:bodyPr>
          <a:lstStyle/>
          <a:p>
            <a:r>
              <a:rPr lang="en-US" sz="3600" b="1" i="0" dirty="0">
                <a:solidFill>
                  <a:srgbClr val="000000"/>
                </a:solidFill>
                <a:effectLst/>
                <a:latin typeface="Times New Roman" panose="02020603050405020304" pitchFamily="18" charset="0"/>
                <a:cs typeface="Times New Roman" panose="02020603050405020304" pitchFamily="18" charset="0"/>
              </a:rPr>
              <a:t>1. </a:t>
            </a:r>
            <a:r>
              <a:rPr lang="en-US" sz="3600" b="1" i="0" dirty="0" err="1">
                <a:solidFill>
                  <a:srgbClr val="000000"/>
                </a:solidFill>
                <a:effectLst/>
                <a:latin typeface="Times New Roman" panose="02020603050405020304" pitchFamily="18" charset="0"/>
                <a:cs typeface="Times New Roman" panose="02020603050405020304" pitchFamily="18" charset="0"/>
              </a:rPr>
              <a:t>Hỏi</a:t>
            </a:r>
            <a:r>
              <a:rPr lang="en-US" sz="3600" b="1" i="0" dirty="0">
                <a:solidFill>
                  <a:srgbClr val="000000"/>
                </a:solidFill>
                <a:effectLst/>
                <a:latin typeface="Times New Roman" panose="02020603050405020304" pitchFamily="18" charset="0"/>
                <a:cs typeface="Times New Roman" panose="02020603050405020304" pitchFamily="18" charset="0"/>
              </a:rPr>
              <a:t> - </a:t>
            </a:r>
            <a:r>
              <a:rPr lang="en-US" sz="3600" b="1" i="0" dirty="0" err="1">
                <a:solidFill>
                  <a:srgbClr val="000000"/>
                </a:solidFill>
                <a:effectLst/>
                <a:latin typeface="Times New Roman" panose="02020603050405020304" pitchFamily="18" charset="0"/>
                <a:cs typeface="Times New Roman" panose="02020603050405020304" pitchFamily="18" charset="0"/>
              </a:rPr>
              <a:t>đáp</a:t>
            </a:r>
            <a:r>
              <a:rPr lang="en-US" sz="3600" b="1" i="0" dirty="0">
                <a:solidFill>
                  <a:srgbClr val="000000"/>
                </a:solidFill>
                <a:effectLst/>
                <a:latin typeface="Times New Roman" panose="02020603050405020304" pitchFamily="18" charset="0"/>
                <a:cs typeface="Times New Roman" panose="02020603050405020304" pitchFamily="18" charset="0"/>
              </a:rPr>
              <a:t> </a:t>
            </a:r>
            <a:r>
              <a:rPr lang="en-US" sz="3600" b="1" i="0" dirty="0" err="1">
                <a:solidFill>
                  <a:srgbClr val="000000"/>
                </a:solidFill>
                <a:effectLst/>
                <a:latin typeface="Times New Roman" panose="02020603050405020304" pitchFamily="18" charset="0"/>
                <a:cs typeface="Times New Roman" panose="02020603050405020304" pitchFamily="18" charset="0"/>
              </a:rPr>
              <a:t>về</a:t>
            </a:r>
            <a:r>
              <a:rPr lang="en-US" sz="3600" b="1" i="0" dirty="0">
                <a:solidFill>
                  <a:srgbClr val="000000"/>
                </a:solidFill>
                <a:effectLst/>
                <a:latin typeface="Times New Roman" panose="02020603050405020304" pitchFamily="18" charset="0"/>
                <a:cs typeface="Times New Roman" panose="02020603050405020304" pitchFamily="18" charset="0"/>
              </a:rPr>
              <a:t> </a:t>
            </a:r>
            <a:r>
              <a:rPr lang="en-US" sz="3600" b="1" i="0" dirty="0" err="1">
                <a:solidFill>
                  <a:srgbClr val="000000"/>
                </a:solidFill>
                <a:effectLst/>
                <a:latin typeface="Times New Roman" panose="02020603050405020304" pitchFamily="18" charset="0"/>
                <a:cs typeface="Times New Roman" panose="02020603050405020304" pitchFamily="18" charset="0"/>
              </a:rPr>
              <a:t>đặc</a:t>
            </a:r>
            <a:r>
              <a:rPr lang="en-US" sz="3600" b="1" i="0" dirty="0">
                <a:solidFill>
                  <a:srgbClr val="000000"/>
                </a:solidFill>
                <a:effectLst/>
                <a:latin typeface="Times New Roman" panose="02020603050405020304" pitchFamily="18" charset="0"/>
                <a:cs typeface="Times New Roman" panose="02020603050405020304" pitchFamily="18" charset="0"/>
              </a:rPr>
              <a:t> </a:t>
            </a:r>
            <a:r>
              <a:rPr lang="en-US" sz="3600" b="1" i="0" dirty="0" err="1">
                <a:solidFill>
                  <a:srgbClr val="000000"/>
                </a:solidFill>
                <a:effectLst/>
                <a:latin typeface="Times New Roman" panose="02020603050405020304" pitchFamily="18" charset="0"/>
                <a:cs typeface="Times New Roman" panose="02020603050405020304" pitchFamily="18" charset="0"/>
              </a:rPr>
              <a:t>điểm</a:t>
            </a:r>
            <a:r>
              <a:rPr lang="en-US" sz="3600" b="1" i="0" dirty="0">
                <a:solidFill>
                  <a:srgbClr val="000000"/>
                </a:solidFill>
                <a:effectLst/>
                <a:latin typeface="Times New Roman" panose="02020603050405020304" pitchFamily="18" charset="0"/>
                <a:cs typeface="Times New Roman" panose="02020603050405020304" pitchFamily="18" charset="0"/>
              </a:rPr>
              <a:t> </a:t>
            </a:r>
            <a:r>
              <a:rPr lang="en-US" sz="3600" b="1" i="0" dirty="0" err="1">
                <a:solidFill>
                  <a:srgbClr val="000000"/>
                </a:solidFill>
                <a:effectLst/>
                <a:latin typeface="Times New Roman" panose="02020603050405020304" pitchFamily="18" charset="0"/>
                <a:cs typeface="Times New Roman" panose="02020603050405020304" pitchFamily="18" charset="0"/>
              </a:rPr>
              <a:t>các</a:t>
            </a:r>
            <a:r>
              <a:rPr lang="en-US" sz="3600" b="1" i="0" dirty="0">
                <a:solidFill>
                  <a:srgbClr val="000000"/>
                </a:solidFill>
                <a:effectLst/>
                <a:latin typeface="Times New Roman" panose="02020603050405020304" pitchFamily="18" charset="0"/>
                <a:cs typeface="Times New Roman" panose="02020603050405020304" pitchFamily="18" charset="0"/>
              </a:rPr>
              <a:t> </a:t>
            </a:r>
            <a:r>
              <a:rPr lang="en-US" sz="3600" b="1" i="0" dirty="0" err="1">
                <a:solidFill>
                  <a:srgbClr val="000000"/>
                </a:solidFill>
                <a:effectLst/>
                <a:latin typeface="Times New Roman" panose="02020603050405020304" pitchFamily="18" charset="0"/>
                <a:cs typeface="Times New Roman" panose="02020603050405020304" pitchFamily="18" charset="0"/>
              </a:rPr>
              <a:t>loài</a:t>
            </a:r>
            <a:r>
              <a:rPr lang="en-US" sz="3600" b="1" i="0" dirty="0">
                <a:solidFill>
                  <a:srgbClr val="000000"/>
                </a:solidFill>
                <a:effectLst/>
                <a:latin typeface="Times New Roman" panose="02020603050405020304" pitchFamily="18" charset="0"/>
                <a:cs typeface="Times New Roman" panose="02020603050405020304" pitchFamily="18" charset="0"/>
              </a:rPr>
              <a:t> </a:t>
            </a:r>
            <a:r>
              <a:rPr lang="en-US" sz="3600" b="1" i="0" dirty="0" err="1">
                <a:solidFill>
                  <a:srgbClr val="000000"/>
                </a:solidFill>
                <a:effectLst/>
                <a:latin typeface="Times New Roman" panose="02020603050405020304" pitchFamily="18" charset="0"/>
                <a:cs typeface="Times New Roman" panose="02020603050405020304" pitchFamily="18" charset="0"/>
              </a:rPr>
              <a:t>chim</a:t>
            </a:r>
            <a:r>
              <a:rPr lang="en-US" sz="3600" b="1" i="0" dirty="0">
                <a:solidFill>
                  <a:srgbClr val="000000"/>
                </a:solidFill>
                <a:effectLst/>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4" name="Rectangle 3"/>
          <p:cNvSpPr/>
          <p:nvPr/>
        </p:nvSpPr>
        <p:spPr>
          <a:xfrm>
            <a:off x="38632" y="1260987"/>
            <a:ext cx="7063981" cy="646331"/>
          </a:xfrm>
          <a:prstGeom prst="rect">
            <a:avLst/>
          </a:prstGeom>
        </p:spPr>
        <p:txBody>
          <a:bodyPr wrap="square">
            <a:spAutoFit/>
          </a:bodyPr>
          <a:lstStyle/>
          <a:p>
            <a:r>
              <a:rPr lang="en-US" sz="3600" b="0" i="0" dirty="0" err="1">
                <a:effectLst/>
                <a:latin typeface="Times New Roman" panose="02020603050405020304" pitchFamily="18" charset="0"/>
                <a:cs typeface="Times New Roman" panose="02020603050405020304" pitchFamily="18" charset="0"/>
              </a:rPr>
              <a:t>Hỏi</a:t>
            </a:r>
            <a:r>
              <a:rPr lang="en-US" sz="3600" b="0" i="0" dirty="0">
                <a:effectLst/>
                <a:latin typeface="Times New Roman" panose="02020603050405020304" pitchFamily="18" charset="0"/>
                <a:cs typeface="Times New Roman" panose="02020603050405020304" pitchFamily="18" charset="0"/>
              </a:rPr>
              <a:t>: </a:t>
            </a:r>
            <a:r>
              <a:rPr lang="en-US" sz="3600" b="0" i="0" dirty="0" err="1">
                <a:effectLst/>
                <a:latin typeface="Times New Roman" panose="02020603050405020304" pitchFamily="18" charset="0"/>
                <a:cs typeface="Times New Roman" panose="02020603050405020304" pitchFamily="18" charset="0"/>
              </a:rPr>
              <a:t>Chim</a:t>
            </a:r>
            <a:r>
              <a:rPr lang="en-US" sz="3600" b="0" i="0" dirty="0">
                <a:effectLst/>
                <a:latin typeface="Times New Roman" panose="02020603050405020304" pitchFamily="18" charset="0"/>
                <a:cs typeface="Times New Roman" panose="02020603050405020304" pitchFamily="18" charset="0"/>
              </a:rPr>
              <a:t> </a:t>
            </a:r>
            <a:r>
              <a:rPr lang="en-US" sz="3600" b="0" i="0" dirty="0" err="1">
                <a:effectLst/>
                <a:latin typeface="Times New Roman" panose="02020603050405020304" pitchFamily="18" charset="0"/>
                <a:cs typeface="Times New Roman" panose="02020603050405020304" pitchFamily="18" charset="0"/>
              </a:rPr>
              <a:t>nào</a:t>
            </a:r>
            <a:r>
              <a:rPr lang="en-US" sz="3600" b="0" i="0" dirty="0">
                <a:effectLst/>
                <a:latin typeface="Times New Roman" panose="02020603050405020304" pitchFamily="18" charset="0"/>
                <a:cs typeface="Times New Roman" panose="02020603050405020304" pitchFamily="18" charset="0"/>
              </a:rPr>
              <a:t> bay </a:t>
            </a:r>
            <a:r>
              <a:rPr lang="en-US" sz="3600" b="0" i="0" dirty="0" err="1">
                <a:effectLst/>
                <a:latin typeface="Times New Roman" panose="02020603050405020304" pitchFamily="18" charset="0"/>
                <a:cs typeface="Times New Roman" panose="02020603050405020304" pitchFamily="18" charset="0"/>
              </a:rPr>
              <a:t>rất</a:t>
            </a:r>
            <a:r>
              <a:rPr lang="en-US" sz="3600" b="0" i="0" dirty="0">
                <a:effectLst/>
                <a:latin typeface="Times New Roman" panose="02020603050405020304" pitchFamily="18" charset="0"/>
                <a:cs typeface="Times New Roman" panose="02020603050405020304" pitchFamily="18" charset="0"/>
              </a:rPr>
              <a:t> </a:t>
            </a:r>
            <a:r>
              <a:rPr lang="en-US" sz="3600" b="0" i="0" dirty="0" err="1">
                <a:effectLst/>
                <a:latin typeface="Times New Roman" panose="02020603050405020304" pitchFamily="18" charset="0"/>
                <a:cs typeface="Times New Roman" panose="02020603050405020304" pitchFamily="18" charset="0"/>
              </a:rPr>
              <a:t>nhanh</a:t>
            </a:r>
            <a:r>
              <a:rPr lang="en-US" sz="3600" b="0" i="0" dirty="0">
                <a:effectLst/>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5" name="Rectangle 4"/>
          <p:cNvSpPr/>
          <p:nvPr/>
        </p:nvSpPr>
        <p:spPr>
          <a:xfrm>
            <a:off x="6083134" y="1248112"/>
            <a:ext cx="3095719" cy="646331"/>
          </a:xfrm>
          <a:prstGeom prst="rect">
            <a:avLst/>
          </a:prstGeom>
        </p:spPr>
        <p:txBody>
          <a:bodyPr wrap="none">
            <a:spAutoFit/>
          </a:bodyPr>
          <a:lstStyle/>
          <a:p>
            <a:r>
              <a:rPr lang="en-US" sz="3600" b="0" i="0" dirty="0">
                <a:solidFill>
                  <a:srgbClr val="FF0000"/>
                </a:solidFill>
                <a:effectLst/>
                <a:latin typeface="Times New Roman" panose="02020603050405020304" pitchFamily="18" charset="0"/>
                <a:cs typeface="Times New Roman" panose="02020603050405020304" pitchFamily="18" charset="0"/>
              </a:rPr>
              <a:t>- </a:t>
            </a:r>
            <a:r>
              <a:rPr lang="en-US" sz="3600" b="0" i="0" dirty="0" err="1">
                <a:solidFill>
                  <a:srgbClr val="FF0000"/>
                </a:solidFill>
                <a:effectLst/>
                <a:latin typeface="Times New Roman" panose="02020603050405020304" pitchFamily="18" charset="0"/>
                <a:cs typeface="Times New Roman" panose="02020603050405020304" pitchFamily="18" charset="0"/>
              </a:rPr>
              <a:t>Đáp</a:t>
            </a:r>
            <a:r>
              <a:rPr lang="en-US" sz="3600" b="0" i="0" dirty="0">
                <a:solidFill>
                  <a:srgbClr val="FF0000"/>
                </a:solidFill>
                <a:effectLst/>
                <a:latin typeface="Times New Roman" panose="02020603050405020304" pitchFamily="18" charset="0"/>
                <a:cs typeface="Times New Roman" panose="02020603050405020304" pitchFamily="18" charset="0"/>
              </a:rPr>
              <a:t>: </a:t>
            </a:r>
            <a:r>
              <a:rPr lang="en-US" sz="3600" b="0" i="0" dirty="0" err="1">
                <a:solidFill>
                  <a:srgbClr val="FF0000"/>
                </a:solidFill>
                <a:effectLst/>
                <a:latin typeface="Times New Roman" panose="02020603050405020304" pitchFamily="18" charset="0"/>
                <a:cs typeface="Times New Roman" panose="02020603050405020304" pitchFamily="18" charset="0"/>
              </a:rPr>
              <a:t>chim</a:t>
            </a:r>
            <a:r>
              <a:rPr lang="en-US" sz="3600" b="0" i="0" dirty="0">
                <a:solidFill>
                  <a:srgbClr val="FF0000"/>
                </a:solidFill>
                <a:effectLst/>
                <a:latin typeface="Times New Roman" panose="02020603050405020304" pitchFamily="18" charset="0"/>
                <a:cs typeface="Times New Roman" panose="02020603050405020304" pitchFamily="18" charset="0"/>
              </a:rPr>
              <a:t> </a:t>
            </a:r>
            <a:r>
              <a:rPr lang="en-US" sz="3600" b="1" i="0" u="sng" dirty="0" err="1">
                <a:solidFill>
                  <a:srgbClr val="FF0000"/>
                </a:solidFill>
                <a:effectLst/>
                <a:latin typeface="Times New Roman" panose="02020603050405020304" pitchFamily="18" charset="0"/>
                <a:cs typeface="Times New Roman" panose="02020603050405020304" pitchFamily="18" charset="0"/>
              </a:rPr>
              <a:t>cắt</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34408" y="2046599"/>
            <a:ext cx="9898864" cy="646331"/>
          </a:xfrm>
          <a:prstGeom prst="rect">
            <a:avLst/>
          </a:prstGeom>
        </p:spPr>
        <p:txBody>
          <a:bodyPr wrap="none">
            <a:spAutoFit/>
          </a:bodyPr>
          <a:lstStyle/>
          <a:p>
            <a:r>
              <a:rPr lang="vi-VN" sz="3600" b="0" i="0" dirty="0">
                <a:effectLst/>
                <a:latin typeface="+mj-lt"/>
              </a:rPr>
              <a:t>Hỏi: Loài chim nào mắt tinh, nhưng cơ thể hôi hám?</a:t>
            </a:r>
            <a:endParaRPr lang="en-US" sz="3600" dirty="0">
              <a:latin typeface="+mj-lt"/>
            </a:endParaRPr>
          </a:p>
        </p:txBody>
      </p:sp>
      <p:sp>
        <p:nvSpPr>
          <p:cNvPr id="7" name="Rectangle 6"/>
          <p:cNvSpPr/>
          <p:nvPr/>
        </p:nvSpPr>
        <p:spPr>
          <a:xfrm>
            <a:off x="9605378" y="1995081"/>
            <a:ext cx="2595582" cy="646331"/>
          </a:xfrm>
          <a:prstGeom prst="rect">
            <a:avLst/>
          </a:prstGeom>
        </p:spPr>
        <p:txBody>
          <a:bodyPr wrap="none">
            <a:spAutoFit/>
          </a:bodyPr>
          <a:lstStyle/>
          <a:p>
            <a:r>
              <a:rPr lang="en-US" sz="3600" b="0" i="0" dirty="0" err="1">
                <a:solidFill>
                  <a:srgbClr val="FF0000"/>
                </a:solidFill>
                <a:effectLst/>
                <a:latin typeface="Times New Roman" panose="02020603050405020304" pitchFamily="18" charset="0"/>
                <a:cs typeface="Times New Roman" panose="02020603050405020304" pitchFamily="18" charset="0"/>
              </a:rPr>
              <a:t>Đáp</a:t>
            </a:r>
            <a:r>
              <a:rPr lang="en-US" sz="3600" b="0" i="0" dirty="0">
                <a:solidFill>
                  <a:srgbClr val="FF0000"/>
                </a:solidFill>
                <a:effectLst/>
                <a:latin typeface="Times New Roman" panose="02020603050405020304" pitchFamily="18" charset="0"/>
                <a:cs typeface="Times New Roman" panose="02020603050405020304" pitchFamily="18" charset="0"/>
              </a:rPr>
              <a:t>: </a:t>
            </a:r>
            <a:r>
              <a:rPr lang="en-US" sz="3600" b="1" i="0" u="sng" dirty="0" err="1">
                <a:solidFill>
                  <a:srgbClr val="FF0000"/>
                </a:solidFill>
                <a:effectLst/>
                <a:latin typeface="Times New Roman" panose="02020603050405020304" pitchFamily="18" charset="0"/>
                <a:cs typeface="Times New Roman" panose="02020603050405020304" pitchFamily="18" charset="0"/>
              </a:rPr>
              <a:t>cú</a:t>
            </a:r>
            <a:r>
              <a:rPr lang="en-US" sz="3600" b="1" i="0" u="sng" dirty="0">
                <a:solidFill>
                  <a:srgbClr val="FF0000"/>
                </a:solidFill>
                <a:effectLst/>
                <a:latin typeface="Times New Roman" panose="02020603050405020304" pitchFamily="18" charset="0"/>
                <a:cs typeface="Times New Roman" panose="02020603050405020304" pitchFamily="18" charset="0"/>
              </a:rPr>
              <a:t> </a:t>
            </a:r>
            <a:r>
              <a:rPr lang="en-US" sz="3600" b="1" i="0" u="sng" dirty="0" err="1">
                <a:solidFill>
                  <a:srgbClr val="FF0000"/>
                </a:solidFill>
                <a:effectLst/>
                <a:latin typeface="Times New Roman" panose="02020603050405020304" pitchFamily="18" charset="0"/>
                <a:cs typeface="Times New Roman" panose="02020603050405020304" pitchFamily="18" charset="0"/>
              </a:rPr>
              <a:t>mèo</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8948" y="2754936"/>
            <a:ext cx="9943748" cy="646331"/>
          </a:xfrm>
          <a:prstGeom prst="rect">
            <a:avLst/>
          </a:prstGeom>
        </p:spPr>
        <p:txBody>
          <a:bodyPr wrap="none">
            <a:spAutoFit/>
          </a:bodyPr>
          <a:lstStyle/>
          <a:p>
            <a:r>
              <a:rPr lang="vi-VN" sz="3600" b="0" i="0" dirty="0">
                <a:solidFill>
                  <a:srgbClr val="000000"/>
                </a:solidFill>
                <a:effectLst/>
                <a:latin typeface="+mj-lt"/>
              </a:rPr>
              <a:t>Hỏi: Loài chim nào bắt chước tiếng người rất giỏi?   </a:t>
            </a:r>
            <a:endParaRPr lang="en-US" sz="3600" dirty="0">
              <a:latin typeface="+mj-lt"/>
            </a:endParaRPr>
          </a:p>
        </p:txBody>
      </p:sp>
      <p:sp>
        <p:nvSpPr>
          <p:cNvPr id="9" name="Rectangle 8"/>
          <p:cNvSpPr/>
          <p:nvPr/>
        </p:nvSpPr>
        <p:spPr>
          <a:xfrm>
            <a:off x="9663462" y="2754936"/>
            <a:ext cx="2056973" cy="646331"/>
          </a:xfrm>
          <a:prstGeom prst="rect">
            <a:avLst/>
          </a:prstGeom>
        </p:spPr>
        <p:txBody>
          <a:bodyPr wrap="none">
            <a:spAutoFit/>
          </a:bodyPr>
          <a:lstStyle/>
          <a:p>
            <a:r>
              <a:rPr lang="en-US" sz="3600" b="0" i="0" dirty="0">
                <a:solidFill>
                  <a:srgbClr val="FF0000"/>
                </a:solidFill>
                <a:effectLst/>
                <a:latin typeface="Times New Roman" panose="02020603050405020304" pitchFamily="18" charset="0"/>
                <a:cs typeface="Times New Roman" panose="02020603050405020304" pitchFamily="18" charset="0"/>
              </a:rPr>
              <a:t>- </a:t>
            </a:r>
            <a:r>
              <a:rPr lang="en-US" sz="3600" b="0" i="0" dirty="0" err="1">
                <a:solidFill>
                  <a:srgbClr val="FF0000"/>
                </a:solidFill>
                <a:effectLst/>
                <a:latin typeface="Times New Roman" panose="02020603050405020304" pitchFamily="18" charset="0"/>
                <a:cs typeface="Times New Roman" panose="02020603050405020304" pitchFamily="18" charset="0"/>
              </a:rPr>
              <a:t>Đáp</a:t>
            </a:r>
            <a:r>
              <a:rPr lang="en-US" sz="3600" b="0" i="0" dirty="0">
                <a:solidFill>
                  <a:srgbClr val="FF0000"/>
                </a:solidFill>
                <a:effectLst/>
                <a:latin typeface="Times New Roman" panose="02020603050405020304" pitchFamily="18" charset="0"/>
                <a:cs typeface="Times New Roman" panose="02020603050405020304" pitchFamily="18" charset="0"/>
              </a:rPr>
              <a:t>: </a:t>
            </a:r>
            <a:r>
              <a:rPr lang="en-US" sz="3600" b="1" i="0" u="sng" dirty="0" err="1">
                <a:solidFill>
                  <a:srgbClr val="FF0000"/>
                </a:solidFill>
                <a:effectLst/>
                <a:latin typeface="Times New Roman" panose="02020603050405020304" pitchFamily="18" charset="0"/>
                <a:cs typeface="Times New Roman" panose="02020603050405020304" pitchFamily="18" charset="0"/>
              </a:rPr>
              <a:t>vẹt</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72388" y="3811002"/>
            <a:ext cx="6519734" cy="646331"/>
          </a:xfrm>
          <a:prstGeom prst="rect">
            <a:avLst/>
          </a:prstGeom>
        </p:spPr>
        <p:txBody>
          <a:bodyPr wrap="none">
            <a:spAutoFit/>
          </a:bodyPr>
          <a:lstStyle/>
          <a:p>
            <a:r>
              <a:rPr lang="vi-VN" sz="3600" b="0" i="0" dirty="0">
                <a:solidFill>
                  <a:srgbClr val="000000"/>
                </a:solidFill>
                <a:effectLst/>
                <a:latin typeface="+mj-lt"/>
              </a:rPr>
              <a:t>Hỏi: Loài chim nào hay hót?         </a:t>
            </a:r>
            <a:endParaRPr lang="en-US" sz="3600" dirty="0">
              <a:latin typeface="+mj-lt"/>
            </a:endParaRPr>
          </a:p>
        </p:txBody>
      </p:sp>
      <p:sp>
        <p:nvSpPr>
          <p:cNvPr id="12" name="Rectangle 11"/>
          <p:cNvSpPr/>
          <p:nvPr/>
        </p:nvSpPr>
        <p:spPr>
          <a:xfrm>
            <a:off x="5516726" y="3823882"/>
            <a:ext cx="3661580" cy="646331"/>
          </a:xfrm>
          <a:prstGeom prst="rect">
            <a:avLst/>
          </a:prstGeom>
        </p:spPr>
        <p:txBody>
          <a:bodyPr wrap="none">
            <a:spAutoFit/>
          </a:bodyPr>
          <a:lstStyle/>
          <a:p>
            <a:r>
              <a:rPr lang="vi-VN" sz="3600" dirty="0">
                <a:solidFill>
                  <a:srgbClr val="FF0000"/>
                </a:solidFill>
                <a:latin typeface="+mj-lt"/>
              </a:rPr>
              <a:t>- Đáp:</a:t>
            </a:r>
            <a:r>
              <a:rPr lang="en-US" sz="3600" dirty="0" err="1">
                <a:solidFill>
                  <a:srgbClr val="FF0000"/>
                </a:solidFill>
                <a:latin typeface="+mj-lt"/>
              </a:rPr>
              <a:t>chim</a:t>
            </a:r>
            <a:r>
              <a:rPr lang="en-US" sz="3600" dirty="0">
                <a:solidFill>
                  <a:srgbClr val="FF0000"/>
                </a:solidFill>
                <a:latin typeface="+mj-lt"/>
              </a:rPr>
              <a:t> </a:t>
            </a:r>
            <a:r>
              <a:rPr lang="vi-VN" sz="3600" b="1" u="sng" dirty="0">
                <a:solidFill>
                  <a:srgbClr val="FF0000"/>
                </a:solidFill>
                <a:latin typeface="+mj-lt"/>
              </a:rPr>
              <a:t>khướu</a:t>
            </a:r>
            <a:endParaRPr lang="en-US" sz="3600" dirty="0">
              <a:solidFill>
                <a:srgbClr val="FF0000"/>
              </a:solidFill>
              <a:latin typeface="+mj-lt"/>
            </a:endParaRPr>
          </a:p>
        </p:txBody>
      </p:sp>
    </p:spTree>
    <p:extLst>
      <p:ext uri="{BB962C8B-B14F-4D97-AF65-F5344CB8AC3E}">
        <p14:creationId xmlns:p14="http://schemas.microsoft.com/office/powerpoint/2010/main" val="139007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arn(inVertic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arn(inVertic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arn(inVertical)">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P spid="9"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838" y="101884"/>
            <a:ext cx="11563937" cy="1754326"/>
          </a:xfrm>
          <a:prstGeom prst="rect">
            <a:avLst/>
          </a:prstGeom>
        </p:spPr>
        <p:txBody>
          <a:bodyPr wrap="square">
            <a:spAutoFit/>
          </a:bodyPr>
          <a:lstStyle/>
          <a:p>
            <a:r>
              <a:rPr lang="en-US" sz="3600" b="1" i="0" dirty="0">
                <a:solidFill>
                  <a:srgbClr val="000000"/>
                </a:solidFill>
                <a:effectLst/>
                <a:latin typeface="Times New Roman" panose="02020603050405020304" pitchFamily="18" charset="0"/>
                <a:cs typeface="Times New Roman" panose="02020603050405020304" pitchFamily="18" charset="0"/>
              </a:rPr>
              <a:t>2. </a:t>
            </a:r>
            <a:r>
              <a:rPr lang="en-US" sz="3600" b="1" i="0" dirty="0" err="1">
                <a:solidFill>
                  <a:srgbClr val="000000"/>
                </a:solidFill>
                <a:effectLst/>
                <a:latin typeface="Times New Roman" panose="02020603050405020304" pitchFamily="18" charset="0"/>
                <a:cs typeface="Times New Roman" panose="02020603050405020304" pitchFamily="18" charset="0"/>
              </a:rPr>
              <a:t>Cùng</a:t>
            </a:r>
            <a:r>
              <a:rPr lang="en-US" sz="3600" b="1" i="0" dirty="0">
                <a:solidFill>
                  <a:srgbClr val="000000"/>
                </a:solidFill>
                <a:effectLst/>
                <a:latin typeface="Times New Roman" panose="02020603050405020304" pitchFamily="18" charset="0"/>
                <a:cs typeface="Times New Roman" panose="02020603050405020304" pitchFamily="18" charset="0"/>
              </a:rPr>
              <a:t> </a:t>
            </a:r>
            <a:r>
              <a:rPr lang="en-US" sz="3600" b="1" i="0" dirty="0" err="1">
                <a:solidFill>
                  <a:srgbClr val="000000"/>
                </a:solidFill>
                <a:effectLst/>
                <a:latin typeface="Times New Roman" panose="02020603050405020304" pitchFamily="18" charset="0"/>
                <a:cs typeface="Times New Roman" panose="02020603050405020304" pitchFamily="18" charset="0"/>
              </a:rPr>
              <a:t>thực</a:t>
            </a:r>
            <a:r>
              <a:rPr lang="en-US" sz="3600" b="1" i="0" dirty="0">
                <a:solidFill>
                  <a:srgbClr val="000000"/>
                </a:solidFill>
                <a:effectLst/>
                <a:latin typeface="Times New Roman" panose="02020603050405020304" pitchFamily="18" charset="0"/>
                <a:cs typeface="Times New Roman" panose="02020603050405020304" pitchFamily="18" charset="0"/>
              </a:rPr>
              <a:t> </a:t>
            </a:r>
            <a:r>
              <a:rPr lang="en-US" sz="3600" b="1" i="0" dirty="0" err="1">
                <a:solidFill>
                  <a:srgbClr val="000000"/>
                </a:solidFill>
                <a:effectLst/>
                <a:latin typeface="Times New Roman" panose="02020603050405020304" pitchFamily="18" charset="0"/>
                <a:cs typeface="Times New Roman" panose="02020603050405020304" pitchFamily="18" charset="0"/>
              </a:rPr>
              <a:t>hiện</a:t>
            </a:r>
            <a:r>
              <a:rPr lang="en-US" sz="3600" b="1" i="0" dirty="0">
                <a:solidFill>
                  <a:srgbClr val="000000"/>
                </a:solidFill>
                <a:effectLst/>
                <a:latin typeface="Times New Roman" panose="02020603050405020304" pitchFamily="18" charset="0"/>
                <a:cs typeface="Times New Roman" panose="02020603050405020304" pitchFamily="18" charset="0"/>
              </a:rPr>
              <a:t> </a:t>
            </a:r>
            <a:r>
              <a:rPr lang="en-US" sz="3600" b="1" i="0" dirty="0" err="1">
                <a:solidFill>
                  <a:srgbClr val="000000"/>
                </a:solidFill>
                <a:effectLst/>
                <a:latin typeface="Times New Roman" panose="02020603050405020304" pitchFamily="18" charset="0"/>
                <a:cs typeface="Times New Roman" panose="02020603050405020304" pitchFamily="18" charset="0"/>
              </a:rPr>
              <a:t>yêu</a:t>
            </a:r>
            <a:r>
              <a:rPr lang="en-US" sz="3600" b="1" i="0" dirty="0">
                <a:solidFill>
                  <a:srgbClr val="000000"/>
                </a:solidFill>
                <a:effectLst/>
                <a:latin typeface="Times New Roman" panose="02020603050405020304" pitchFamily="18" charset="0"/>
                <a:cs typeface="Times New Roman" panose="02020603050405020304" pitchFamily="18" charset="0"/>
              </a:rPr>
              <a:t> </a:t>
            </a:r>
            <a:r>
              <a:rPr lang="en-US" sz="3600" b="1" i="0" dirty="0" err="1">
                <a:solidFill>
                  <a:srgbClr val="000000"/>
                </a:solidFill>
                <a:effectLst/>
                <a:latin typeface="Times New Roman" panose="02020603050405020304" pitchFamily="18" charset="0"/>
                <a:cs typeface="Times New Roman" panose="02020603050405020304" pitchFamily="18" charset="0"/>
              </a:rPr>
              <a:t>cầu</a:t>
            </a:r>
            <a:r>
              <a:rPr lang="en-US" sz="3600" b="1" i="0" dirty="0">
                <a:solidFill>
                  <a:srgbClr val="000000"/>
                </a:solidFill>
                <a:effectLst/>
                <a:latin typeface="Times New Roman" panose="02020603050405020304" pitchFamily="18" charset="0"/>
                <a:cs typeface="Times New Roman" panose="02020603050405020304" pitchFamily="18" charset="0"/>
              </a:rPr>
              <a:t>:</a:t>
            </a:r>
            <a:endParaRPr lang="en-US" sz="3600" b="0" i="0" dirty="0">
              <a:solidFill>
                <a:srgbClr val="000000"/>
              </a:solidFill>
              <a:effectLst/>
              <a:latin typeface="Times New Roman" panose="02020603050405020304" pitchFamily="18" charset="0"/>
              <a:cs typeface="Times New Roman" panose="02020603050405020304" pitchFamily="18" charset="0"/>
            </a:endParaRPr>
          </a:p>
          <a:p>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Chọn</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tên</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loài</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chim</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thích</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hợp</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với</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mỗi</a:t>
            </a:r>
            <a:r>
              <a:rPr lang="en-US" sz="3600" b="0" i="0" dirty="0">
                <a:solidFill>
                  <a:srgbClr val="000000"/>
                </a:solidFill>
                <a:effectLst/>
                <a:latin typeface="Times New Roman" panose="02020603050405020304" pitchFamily="18" charset="0"/>
                <a:cs typeface="Times New Roman" panose="02020603050405020304" pitchFamily="18" charset="0"/>
              </a:rPr>
              <a:t> ô </a:t>
            </a:r>
            <a:r>
              <a:rPr lang="en-US" sz="3600" b="0" i="0" dirty="0" err="1">
                <a:solidFill>
                  <a:srgbClr val="000000"/>
                </a:solidFill>
                <a:effectLst/>
                <a:latin typeface="Times New Roman" panose="02020603050405020304" pitchFamily="18" charset="0"/>
                <a:cs typeface="Times New Roman" panose="02020603050405020304" pitchFamily="18" charset="0"/>
              </a:rPr>
              <a:t>trống</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trong</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các</a:t>
            </a:r>
            <a:r>
              <a:rPr lang="en-US" sz="3600" b="0" i="0" dirty="0">
                <a:solidFill>
                  <a:srgbClr val="000000"/>
                </a:solidFill>
                <a:effectLst/>
                <a:latin typeface="Times New Roman" panose="02020603050405020304" pitchFamily="18" charset="0"/>
                <a:cs typeface="Times New Roman" panose="02020603050405020304" pitchFamily="18" charset="0"/>
              </a:rPr>
              <a:t> </a:t>
            </a:r>
          </a:p>
          <a:p>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thành</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ngữ</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0000"/>
                </a:solidFill>
                <a:effectLst/>
                <a:latin typeface="Times New Roman" panose="02020603050405020304" pitchFamily="18" charset="0"/>
                <a:cs typeface="Times New Roman" panose="02020603050405020304" pitchFamily="18" charset="0"/>
              </a:rPr>
              <a:t>sau</a:t>
            </a:r>
            <a:r>
              <a:rPr lang="en-US" sz="3600" b="0" i="0" dirty="0">
                <a:solidFill>
                  <a:srgbClr val="000000"/>
                </a:solidFill>
                <a:effectLst/>
                <a:latin typeface="Times New Roman" panose="02020603050405020304" pitchFamily="18" charset="0"/>
                <a:cs typeface="Times New Roman" panose="02020603050405020304" pitchFamily="18" charset="0"/>
              </a:rPr>
              <a:t>:</a:t>
            </a:r>
          </a:p>
        </p:txBody>
      </p:sp>
      <p:sp>
        <p:nvSpPr>
          <p:cNvPr id="4" name="Rectangle 3"/>
          <p:cNvSpPr/>
          <p:nvPr/>
        </p:nvSpPr>
        <p:spPr>
          <a:xfrm>
            <a:off x="502276" y="1872632"/>
            <a:ext cx="11114468" cy="1754326"/>
          </a:xfrm>
          <a:prstGeom prst="rect">
            <a:avLst/>
          </a:prstGeom>
        </p:spPr>
        <p:txBody>
          <a:bodyPr wrap="square">
            <a:spAutoFit/>
          </a:bodyPr>
          <a:lstStyle/>
          <a:p>
            <a:r>
              <a:rPr lang="vi-VN" sz="3600" b="0" i="0" dirty="0">
                <a:solidFill>
                  <a:srgbClr val="000000"/>
                </a:solidFill>
                <a:effectLst/>
                <a:latin typeface="+mj-lt"/>
              </a:rPr>
              <a:t>a. Đen như .........             </a:t>
            </a:r>
            <a:r>
              <a:rPr lang="en-US" sz="3600" b="0" i="0" dirty="0">
                <a:solidFill>
                  <a:srgbClr val="000000"/>
                </a:solidFill>
                <a:effectLst/>
                <a:latin typeface="+mj-lt"/>
              </a:rPr>
              <a:t>       </a:t>
            </a:r>
            <a:r>
              <a:rPr lang="vi-VN" sz="3600" b="0" i="0" dirty="0">
                <a:solidFill>
                  <a:srgbClr val="000000"/>
                </a:solidFill>
                <a:effectLst/>
                <a:latin typeface="+mj-lt"/>
              </a:rPr>
              <a:t> d. Nói như .............</a:t>
            </a:r>
          </a:p>
          <a:p>
            <a:r>
              <a:rPr lang="vi-VN" sz="3600" b="0" i="0" dirty="0">
                <a:solidFill>
                  <a:srgbClr val="000000"/>
                </a:solidFill>
                <a:effectLst/>
                <a:latin typeface="+mj-lt"/>
              </a:rPr>
              <a:t>b. Hôi như ...........             </a:t>
            </a:r>
            <a:r>
              <a:rPr lang="en-US" sz="3600" b="0" i="0" dirty="0">
                <a:solidFill>
                  <a:srgbClr val="000000"/>
                </a:solidFill>
                <a:effectLst/>
                <a:latin typeface="+mj-lt"/>
              </a:rPr>
              <a:t>     </a:t>
            </a:r>
            <a:r>
              <a:rPr lang="vi-VN" sz="3600" b="0" i="0" dirty="0">
                <a:solidFill>
                  <a:srgbClr val="000000"/>
                </a:solidFill>
                <a:effectLst/>
                <a:latin typeface="+mj-lt"/>
              </a:rPr>
              <a:t>e. Hót như .............</a:t>
            </a:r>
          </a:p>
          <a:p>
            <a:r>
              <a:rPr lang="vi-VN" sz="3600" b="0" i="0" dirty="0">
                <a:solidFill>
                  <a:srgbClr val="000000"/>
                </a:solidFill>
                <a:effectLst/>
                <a:latin typeface="+mj-lt"/>
              </a:rPr>
              <a:t>c. Nhanh như .........</a:t>
            </a:r>
          </a:p>
        </p:txBody>
      </p:sp>
      <p:sp>
        <p:nvSpPr>
          <p:cNvPr id="5" name="TextBox 4"/>
          <p:cNvSpPr txBox="1"/>
          <p:nvPr/>
        </p:nvSpPr>
        <p:spPr>
          <a:xfrm>
            <a:off x="2859110" y="1790164"/>
            <a:ext cx="1004552" cy="646331"/>
          </a:xfrm>
          <a:prstGeom prst="rect">
            <a:avLst/>
          </a:prstGeom>
          <a:noFill/>
        </p:spPr>
        <p:txBody>
          <a:bodyPr wrap="square" rtlCol="0">
            <a:spAutoFit/>
          </a:bodyPr>
          <a:lstStyle/>
          <a:p>
            <a:r>
              <a:rPr lang="en-US" sz="3600" dirty="0" err="1">
                <a:solidFill>
                  <a:srgbClr val="FF0000"/>
                </a:solidFill>
                <a:latin typeface="Times New Roman" panose="02020603050405020304" pitchFamily="18" charset="0"/>
                <a:cs typeface="Times New Roman" panose="02020603050405020304" pitchFamily="18" charset="0"/>
              </a:rPr>
              <a:t>quạ</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2959994" y="2328928"/>
            <a:ext cx="1004552" cy="646331"/>
          </a:xfrm>
          <a:prstGeom prst="rect">
            <a:avLst/>
          </a:prstGeom>
          <a:noFill/>
        </p:spPr>
        <p:txBody>
          <a:bodyPr wrap="square" rtlCol="0">
            <a:spAutoFit/>
          </a:bodyPr>
          <a:lstStyle/>
          <a:p>
            <a:r>
              <a:rPr lang="en-US" sz="3600" dirty="0" err="1">
                <a:solidFill>
                  <a:srgbClr val="FF0000"/>
                </a:solidFill>
                <a:latin typeface="Times New Roman" panose="02020603050405020304" pitchFamily="18" charset="0"/>
                <a:cs typeface="Times New Roman" panose="02020603050405020304" pitchFamily="18" charset="0"/>
              </a:rPr>
              <a:t>cú</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3112394" y="2893453"/>
            <a:ext cx="1004552" cy="646331"/>
          </a:xfrm>
          <a:prstGeom prst="rect">
            <a:avLst/>
          </a:prstGeom>
          <a:noFill/>
        </p:spPr>
        <p:txBody>
          <a:bodyPr wrap="square" rtlCol="0">
            <a:spAutoFit/>
          </a:bodyPr>
          <a:lstStyle/>
          <a:p>
            <a:r>
              <a:rPr lang="en-US" sz="3600" dirty="0" err="1">
                <a:solidFill>
                  <a:srgbClr val="FF0000"/>
                </a:solidFill>
                <a:latin typeface="Times New Roman" panose="02020603050405020304" pitchFamily="18" charset="0"/>
                <a:cs typeface="Times New Roman" panose="02020603050405020304" pitchFamily="18" charset="0"/>
              </a:rPr>
              <a:t>cắt</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8158772" y="1848121"/>
            <a:ext cx="1004552" cy="646331"/>
          </a:xfrm>
          <a:prstGeom prst="rect">
            <a:avLst/>
          </a:prstGeom>
          <a:noFill/>
        </p:spPr>
        <p:txBody>
          <a:bodyPr wrap="square" rtlCol="0">
            <a:spAutoFit/>
          </a:bodyPr>
          <a:lstStyle/>
          <a:p>
            <a:r>
              <a:rPr lang="en-US" sz="3600" dirty="0" err="1">
                <a:solidFill>
                  <a:srgbClr val="FF0000"/>
                </a:solidFill>
                <a:latin typeface="Times New Roman" panose="02020603050405020304" pitchFamily="18" charset="0"/>
                <a:cs typeface="Times New Roman" panose="02020603050405020304" pitchFamily="18" charset="0"/>
              </a:rPr>
              <a:t>vẹt</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8311172" y="2361128"/>
            <a:ext cx="1386620" cy="646331"/>
          </a:xfrm>
          <a:prstGeom prst="rect">
            <a:avLst/>
          </a:prstGeom>
          <a:noFill/>
        </p:spPr>
        <p:txBody>
          <a:bodyPr wrap="square" rtlCol="0">
            <a:spAutoFit/>
          </a:bodyPr>
          <a:lstStyle/>
          <a:p>
            <a:r>
              <a:rPr lang="en-US" sz="3600" dirty="0" err="1">
                <a:solidFill>
                  <a:srgbClr val="FF0000"/>
                </a:solidFill>
                <a:latin typeface="Times New Roman" panose="02020603050405020304" pitchFamily="18" charset="0"/>
                <a:cs typeface="Times New Roman" panose="02020603050405020304" pitchFamily="18" charset="0"/>
              </a:rPr>
              <a:t>khứu</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198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arn(inVertical)">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4950" y="43831"/>
            <a:ext cx="11608159" cy="1754326"/>
          </a:xfrm>
          <a:prstGeom prst="rect">
            <a:avLst/>
          </a:prstGeom>
        </p:spPr>
        <p:txBody>
          <a:bodyPr wrap="square">
            <a:spAutoFit/>
          </a:bodyPr>
          <a:lstStyle/>
          <a:p>
            <a:r>
              <a:rPr lang="vi-VN" sz="3600" b="1" i="0" dirty="0">
                <a:solidFill>
                  <a:srgbClr val="000000"/>
                </a:solidFill>
                <a:effectLst/>
                <a:latin typeface="+mj-lt"/>
              </a:rPr>
              <a:t>4. Chơi: Ghép từ ngữ</a:t>
            </a:r>
            <a:endParaRPr lang="vi-VN" sz="3600" b="0" i="0" dirty="0">
              <a:solidFill>
                <a:srgbClr val="000000"/>
              </a:solidFill>
              <a:effectLst/>
              <a:latin typeface="+mj-lt"/>
            </a:endParaRPr>
          </a:p>
          <a:p>
            <a:r>
              <a:rPr lang="vi-VN" sz="3600" b="0" i="0" dirty="0">
                <a:solidFill>
                  <a:srgbClr val="000000"/>
                </a:solidFill>
                <a:effectLst/>
                <a:latin typeface="+mj-lt"/>
              </a:rPr>
              <a:t>a. Tìm những tiếng có thể ghép với mỗi tiếng sau để tạo thành từ ngữ: riêng, giêng, dơi, rơi, dạ, rạ.</a:t>
            </a:r>
          </a:p>
        </p:txBody>
      </p:sp>
      <p:sp>
        <p:nvSpPr>
          <p:cNvPr id="4" name="Rectangle 3"/>
          <p:cNvSpPr/>
          <p:nvPr/>
        </p:nvSpPr>
        <p:spPr>
          <a:xfrm>
            <a:off x="862883" y="1698866"/>
            <a:ext cx="1751527" cy="646331"/>
          </a:xfrm>
          <a:prstGeom prst="rect">
            <a:avLst/>
          </a:prstGeom>
        </p:spPr>
        <p:txBody>
          <a:bodyPr wrap="square">
            <a:spAutoFit/>
          </a:bodyPr>
          <a:lstStyle/>
          <a:p>
            <a:r>
              <a:rPr lang="en-US" sz="3600" dirty="0" err="1">
                <a:solidFill>
                  <a:srgbClr val="000000"/>
                </a:solidFill>
                <a:latin typeface="Times New Roman" panose="02020603050405020304" pitchFamily="18" charset="0"/>
                <a:cs typeface="Times New Roman" panose="02020603050405020304" pitchFamily="18" charset="0"/>
              </a:rPr>
              <a:t>r</a:t>
            </a:r>
            <a:r>
              <a:rPr lang="en-US" sz="3600" b="0" i="0" dirty="0" err="1">
                <a:solidFill>
                  <a:srgbClr val="000000"/>
                </a:solidFill>
                <a:effectLst/>
                <a:latin typeface="Times New Roman" panose="02020603050405020304" pitchFamily="18" charset="0"/>
                <a:cs typeface="Times New Roman" panose="02020603050405020304" pitchFamily="18" charset="0"/>
              </a:rPr>
              <a:t>iêng</a:t>
            </a:r>
            <a:r>
              <a:rPr lang="en-US" sz="3600" b="0" i="0" dirty="0">
                <a:solidFill>
                  <a:srgbClr val="000000"/>
                </a:solidFill>
                <a:effectLst/>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5" name="Rectangle 4"/>
          <p:cNvSpPr/>
          <p:nvPr/>
        </p:nvSpPr>
        <p:spPr>
          <a:xfrm>
            <a:off x="2290290" y="1658081"/>
            <a:ext cx="1933980" cy="646331"/>
          </a:xfrm>
          <a:prstGeom prst="rect">
            <a:avLst/>
          </a:prstGeom>
        </p:spPr>
        <p:txBody>
          <a:bodyPr wrap="square">
            <a:spAutoFit/>
          </a:bodyPr>
          <a:lstStyle/>
          <a:p>
            <a:r>
              <a:rPr lang="en-US" sz="3600" dirty="0" err="1">
                <a:solidFill>
                  <a:srgbClr val="0070C0"/>
                </a:solidFill>
                <a:latin typeface="Times New Roman" panose="02020603050405020304" pitchFamily="18" charset="0"/>
                <a:cs typeface="Times New Roman" panose="02020603050405020304" pitchFamily="18" charset="0"/>
              </a:rPr>
              <a:t>r</a:t>
            </a:r>
            <a:r>
              <a:rPr lang="en-US" sz="3600" b="0" i="0" dirty="0" err="1">
                <a:solidFill>
                  <a:srgbClr val="0070C0"/>
                </a:solidFill>
                <a:effectLst/>
                <a:latin typeface="Times New Roman" panose="02020603050405020304" pitchFamily="18" charset="0"/>
                <a:cs typeface="Times New Roman" panose="02020603050405020304" pitchFamily="18" charset="0"/>
              </a:rPr>
              <a:t>iêng</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tư</a:t>
            </a:r>
            <a:r>
              <a:rPr lang="en-US" sz="3600" dirty="0">
                <a:solidFill>
                  <a:srgbClr val="0070C0"/>
                </a:solidFill>
                <a:latin typeface="Times New Roman" panose="02020603050405020304" pitchFamily="18" charset="0"/>
                <a:cs typeface="Times New Roman" panose="02020603050405020304" pitchFamily="18" charset="0"/>
              </a:rPr>
              <a:t>,</a:t>
            </a:r>
          </a:p>
        </p:txBody>
      </p:sp>
      <p:sp>
        <p:nvSpPr>
          <p:cNvPr id="6" name="Rectangle 5"/>
          <p:cNvSpPr/>
          <p:nvPr/>
        </p:nvSpPr>
        <p:spPr>
          <a:xfrm>
            <a:off x="4078305" y="1617296"/>
            <a:ext cx="3520229" cy="646331"/>
          </a:xfrm>
          <a:prstGeom prst="rect">
            <a:avLst/>
          </a:prstGeom>
        </p:spPr>
        <p:txBody>
          <a:bodyPr wrap="square">
            <a:spAutoFit/>
          </a:bodyPr>
          <a:lstStyle/>
          <a:p>
            <a:r>
              <a:rPr lang="en-US" sz="3600" dirty="0" err="1">
                <a:solidFill>
                  <a:srgbClr val="0070C0"/>
                </a:solidFill>
                <a:latin typeface="Times New Roman" panose="02020603050405020304" pitchFamily="18" charset="0"/>
                <a:cs typeface="Times New Roman" panose="02020603050405020304" pitchFamily="18" charset="0"/>
              </a:rPr>
              <a:t>r</a:t>
            </a:r>
            <a:r>
              <a:rPr lang="en-US" sz="3600" b="0" i="0" dirty="0" err="1">
                <a:solidFill>
                  <a:srgbClr val="0070C0"/>
                </a:solidFill>
                <a:effectLst/>
                <a:latin typeface="Times New Roman" panose="02020603050405020304" pitchFamily="18" charset="0"/>
                <a:cs typeface="Times New Roman" panose="02020603050405020304" pitchFamily="18" charset="0"/>
              </a:rPr>
              <a:t>iêng</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lẻ</a:t>
            </a:r>
            <a:r>
              <a:rPr lang="en-US" sz="3600" dirty="0">
                <a:solidFill>
                  <a:srgbClr val="0070C0"/>
                </a:solidFill>
                <a:latin typeface="Times New Roman" panose="02020603050405020304" pitchFamily="18" charset="0"/>
                <a:cs typeface="Times New Roman" panose="02020603050405020304" pitchFamily="18" charset="0"/>
              </a:rPr>
              <a:t>, </a:t>
            </a:r>
          </a:p>
        </p:txBody>
      </p:sp>
      <p:sp>
        <p:nvSpPr>
          <p:cNvPr id="7" name="Rectangle 6"/>
          <p:cNvSpPr/>
          <p:nvPr/>
        </p:nvSpPr>
        <p:spPr>
          <a:xfrm>
            <a:off x="5625139" y="1621597"/>
            <a:ext cx="2557110" cy="646331"/>
          </a:xfrm>
          <a:prstGeom prst="rect">
            <a:avLst/>
          </a:prstGeom>
        </p:spPr>
        <p:txBody>
          <a:bodyPr wrap="none">
            <a:spAutoFit/>
          </a:bodyPr>
          <a:lstStyle/>
          <a:p>
            <a:r>
              <a:rPr lang="en-US" sz="3600" dirty="0" err="1">
                <a:solidFill>
                  <a:srgbClr val="0070C0"/>
                </a:solidFill>
                <a:latin typeface="Times New Roman" panose="02020603050405020304" pitchFamily="18" charset="0"/>
                <a:cs typeface="Times New Roman" panose="02020603050405020304" pitchFamily="18" charset="0"/>
              </a:rPr>
              <a:t>sầu</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r</a:t>
            </a:r>
            <a:r>
              <a:rPr lang="en-US" sz="3600" b="0" i="0" dirty="0" err="1">
                <a:solidFill>
                  <a:srgbClr val="0070C0"/>
                </a:solidFill>
                <a:effectLst/>
                <a:latin typeface="Times New Roman" panose="02020603050405020304" pitchFamily="18" charset="0"/>
                <a:cs typeface="Times New Roman" panose="02020603050405020304" pitchFamily="18" charset="0"/>
              </a:rPr>
              <a:t>iêng</a:t>
            </a:r>
            <a:r>
              <a:rPr lang="en-US" sz="3600" b="0" i="0" dirty="0">
                <a:solidFill>
                  <a:srgbClr val="0070C0"/>
                </a:solidFill>
                <a:effectLst/>
                <a:latin typeface="Times New Roman" panose="02020603050405020304" pitchFamily="18" charset="0"/>
                <a:cs typeface="Times New Roman" panose="02020603050405020304" pitchFamily="18" charset="0"/>
              </a:rPr>
              <a:t>,….</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8" name="Rectangle 7"/>
          <p:cNvSpPr/>
          <p:nvPr/>
        </p:nvSpPr>
        <p:spPr>
          <a:xfrm>
            <a:off x="873616" y="2533846"/>
            <a:ext cx="1751527" cy="646331"/>
          </a:xfrm>
          <a:prstGeom prst="rect">
            <a:avLst/>
          </a:prstGeom>
        </p:spPr>
        <p:txBody>
          <a:bodyPr wrap="square">
            <a:spAutoFit/>
          </a:bodyPr>
          <a:lstStyle/>
          <a:p>
            <a:r>
              <a:rPr lang="en-US" sz="3600" dirty="0" err="1">
                <a:solidFill>
                  <a:srgbClr val="000000"/>
                </a:solidFill>
                <a:latin typeface="Times New Roman" panose="02020603050405020304" pitchFamily="18" charset="0"/>
                <a:cs typeface="Times New Roman" panose="02020603050405020304" pitchFamily="18" charset="0"/>
              </a:rPr>
              <a:t>g</a:t>
            </a:r>
            <a:r>
              <a:rPr lang="en-US" sz="3600" b="0" i="0" dirty="0" err="1">
                <a:solidFill>
                  <a:srgbClr val="000000"/>
                </a:solidFill>
                <a:effectLst/>
                <a:latin typeface="Times New Roman" panose="02020603050405020304" pitchFamily="18" charset="0"/>
                <a:cs typeface="Times New Roman" panose="02020603050405020304" pitchFamily="18" charset="0"/>
              </a:rPr>
              <a:t>iêng</a:t>
            </a:r>
            <a:r>
              <a:rPr lang="en-US" sz="3600" b="0" i="0" dirty="0">
                <a:solidFill>
                  <a:srgbClr val="000000"/>
                </a:solidFill>
                <a:effectLst/>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9" name="Rectangle 8"/>
          <p:cNvSpPr/>
          <p:nvPr/>
        </p:nvSpPr>
        <p:spPr>
          <a:xfrm>
            <a:off x="2116821" y="2561755"/>
            <a:ext cx="2351926" cy="646331"/>
          </a:xfrm>
          <a:prstGeom prst="rect">
            <a:avLst/>
          </a:prstGeom>
        </p:spPr>
        <p:txBody>
          <a:bodyPr wrap="none">
            <a:spAutoFit/>
          </a:bodyPr>
          <a:lstStyle/>
          <a:p>
            <a:r>
              <a:rPr lang="en-US" sz="3600" b="0" i="0" dirty="0" err="1">
                <a:solidFill>
                  <a:srgbClr val="0070C0"/>
                </a:solidFill>
                <a:effectLst/>
                <a:latin typeface="Times New Roman" panose="02020603050405020304" pitchFamily="18" charset="0"/>
                <a:cs typeface="Times New Roman" panose="02020603050405020304" pitchFamily="18" charset="0"/>
              </a:rPr>
              <a:t>tháng</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giêng</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873616" y="3450594"/>
            <a:ext cx="918841" cy="646331"/>
          </a:xfrm>
          <a:prstGeom prst="rect">
            <a:avLst/>
          </a:prstGeom>
        </p:spPr>
        <p:txBody>
          <a:bodyPr wrap="none">
            <a:spAutoFit/>
          </a:bodyPr>
          <a:lstStyle/>
          <a:p>
            <a:r>
              <a:rPr lang="en-US" sz="3600" dirty="0">
                <a:solidFill>
                  <a:srgbClr val="000000"/>
                </a:solidFill>
                <a:latin typeface="+mj-lt"/>
              </a:rPr>
              <a:t>d</a:t>
            </a:r>
            <a:r>
              <a:rPr lang="vi-VN" sz="3600" dirty="0">
                <a:solidFill>
                  <a:srgbClr val="000000"/>
                </a:solidFill>
                <a:latin typeface="+mj-lt"/>
              </a:rPr>
              <a:t>ơi</a:t>
            </a:r>
            <a:r>
              <a:rPr lang="en-US" sz="3600" dirty="0">
                <a:solidFill>
                  <a:srgbClr val="000000"/>
                </a:solidFill>
                <a:latin typeface="+mj-lt"/>
              </a:rPr>
              <a:t>:</a:t>
            </a:r>
            <a:endParaRPr lang="en-US" sz="3600" dirty="0">
              <a:latin typeface="+mj-lt"/>
            </a:endParaRPr>
          </a:p>
        </p:txBody>
      </p:sp>
      <p:sp>
        <p:nvSpPr>
          <p:cNvPr id="11" name="Rectangle 10"/>
          <p:cNvSpPr/>
          <p:nvPr/>
        </p:nvSpPr>
        <p:spPr>
          <a:xfrm>
            <a:off x="1730193" y="3450398"/>
            <a:ext cx="1685077" cy="646331"/>
          </a:xfrm>
          <a:prstGeom prst="rect">
            <a:avLst/>
          </a:prstGeom>
        </p:spPr>
        <p:txBody>
          <a:bodyPr wrap="none">
            <a:spAutoFit/>
          </a:bodyPr>
          <a:lstStyle/>
          <a:p>
            <a:r>
              <a:rPr lang="en-US" sz="3600" dirty="0">
                <a:solidFill>
                  <a:srgbClr val="0070C0"/>
                </a:solidFill>
                <a:latin typeface="Times New Roman" panose="02020603050405020304" pitchFamily="18" charset="0"/>
                <a:cs typeface="Times New Roman" panose="02020603050405020304" pitchFamily="18" charset="0"/>
              </a:rPr>
              <a:t>con </a:t>
            </a:r>
            <a:r>
              <a:rPr lang="vi-VN" sz="3600" dirty="0">
                <a:solidFill>
                  <a:srgbClr val="0070C0"/>
                </a:solidFill>
                <a:latin typeface="Times New Roman" panose="02020603050405020304" pitchFamily="18" charset="0"/>
                <a:cs typeface="Times New Roman" panose="02020603050405020304" pitchFamily="18" charset="0"/>
              </a:rPr>
              <a:t>dơi</a:t>
            </a:r>
            <a:r>
              <a:rPr lang="en-US" sz="3600" dirty="0">
                <a:solidFill>
                  <a:srgbClr val="0070C0"/>
                </a:solidFill>
                <a:latin typeface="Times New Roman" panose="02020603050405020304" pitchFamily="18" charset="0"/>
                <a:cs typeface="Times New Roman" panose="02020603050405020304" pitchFamily="18" charset="0"/>
              </a:rPr>
              <a:t>,</a:t>
            </a:r>
          </a:p>
        </p:txBody>
      </p:sp>
      <p:sp>
        <p:nvSpPr>
          <p:cNvPr id="12" name="Rectangle 11"/>
          <p:cNvSpPr/>
          <p:nvPr/>
        </p:nvSpPr>
        <p:spPr>
          <a:xfrm>
            <a:off x="3144726" y="3448250"/>
            <a:ext cx="2044149" cy="646331"/>
          </a:xfrm>
          <a:prstGeom prst="rect">
            <a:avLst/>
          </a:prstGeom>
        </p:spPr>
        <p:txBody>
          <a:bodyPr wrap="none">
            <a:spAutoFit/>
          </a:bodyPr>
          <a:lstStyle/>
          <a:p>
            <a:r>
              <a:rPr lang="en-US" sz="3600" dirty="0">
                <a:solidFill>
                  <a:srgbClr val="0070C0"/>
                </a:solidFill>
                <a:latin typeface="Times New Roman" panose="02020603050405020304" pitchFamily="18" charset="0"/>
                <a:cs typeface="Times New Roman" panose="02020603050405020304" pitchFamily="18" charset="0"/>
              </a:rPr>
              <a:t> </a:t>
            </a:r>
            <a:r>
              <a:rPr lang="vi-VN" sz="3600" dirty="0">
                <a:solidFill>
                  <a:srgbClr val="0070C0"/>
                </a:solidFill>
                <a:latin typeface="Times New Roman" panose="02020603050405020304" pitchFamily="18" charset="0"/>
                <a:cs typeface="Times New Roman" panose="02020603050405020304" pitchFamily="18" charset="0"/>
              </a:rPr>
              <a:t>dơi</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chuột</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929421" y="4182676"/>
            <a:ext cx="838691" cy="646331"/>
          </a:xfrm>
          <a:prstGeom prst="rect">
            <a:avLst/>
          </a:prstGeom>
        </p:spPr>
        <p:txBody>
          <a:bodyPr wrap="none">
            <a:spAutoFit/>
          </a:bodyPr>
          <a:lstStyle/>
          <a:p>
            <a:r>
              <a:rPr lang="vi-VN" sz="3600" b="0" i="0" dirty="0">
                <a:solidFill>
                  <a:srgbClr val="000000"/>
                </a:solidFill>
                <a:effectLst/>
                <a:latin typeface="+mj-lt"/>
              </a:rPr>
              <a:t>rơi:</a:t>
            </a:r>
            <a:endParaRPr lang="en-US" sz="3600" dirty="0">
              <a:latin typeface="+mj-lt"/>
            </a:endParaRPr>
          </a:p>
        </p:txBody>
      </p:sp>
      <p:sp>
        <p:nvSpPr>
          <p:cNvPr id="14" name="Rectangle 13"/>
          <p:cNvSpPr/>
          <p:nvPr/>
        </p:nvSpPr>
        <p:spPr>
          <a:xfrm>
            <a:off x="1783056" y="4210249"/>
            <a:ext cx="4698722" cy="646331"/>
          </a:xfrm>
          <a:prstGeom prst="rect">
            <a:avLst/>
          </a:prstGeom>
        </p:spPr>
        <p:txBody>
          <a:bodyPr wrap="none">
            <a:spAutoFit/>
          </a:bodyPr>
          <a:lstStyle/>
          <a:p>
            <a:r>
              <a:rPr lang="vi-VN" sz="3600" b="0" i="0" dirty="0">
                <a:solidFill>
                  <a:srgbClr val="0070C0"/>
                </a:solidFill>
                <a:effectLst/>
                <a:latin typeface="+mj-lt"/>
              </a:rPr>
              <a:t>đánh rơi, rơi vãi, con rơi</a:t>
            </a:r>
            <a:endParaRPr lang="en-US" sz="3600" dirty="0">
              <a:solidFill>
                <a:srgbClr val="0070C0"/>
              </a:solidFill>
              <a:latin typeface="+mj-lt"/>
            </a:endParaRPr>
          </a:p>
        </p:txBody>
      </p:sp>
      <p:sp>
        <p:nvSpPr>
          <p:cNvPr id="15" name="Rectangle 14"/>
          <p:cNvSpPr/>
          <p:nvPr/>
        </p:nvSpPr>
        <p:spPr>
          <a:xfrm>
            <a:off x="872826" y="4764040"/>
            <a:ext cx="748923" cy="646331"/>
          </a:xfrm>
          <a:prstGeom prst="rect">
            <a:avLst/>
          </a:prstGeom>
        </p:spPr>
        <p:txBody>
          <a:bodyPr wrap="none">
            <a:spAutoFit/>
          </a:bodyPr>
          <a:lstStyle/>
          <a:p>
            <a:r>
              <a:rPr lang="en-US" sz="3600" b="0" i="0" dirty="0" err="1">
                <a:solidFill>
                  <a:srgbClr val="000000"/>
                </a:solidFill>
                <a:effectLst/>
                <a:latin typeface="Times New Roman" panose="02020603050405020304" pitchFamily="18" charset="0"/>
                <a:cs typeface="Times New Roman" panose="02020603050405020304" pitchFamily="18" charset="0"/>
              </a:rPr>
              <a:t>dạ</a:t>
            </a:r>
            <a:r>
              <a:rPr lang="en-US" sz="3600" b="0" i="0" dirty="0">
                <a:solidFill>
                  <a:srgbClr val="000000"/>
                </a:solidFill>
                <a:effectLst/>
                <a:latin typeface="Times New Roman" panose="02020603050405020304" pitchFamily="18" charset="0"/>
                <a:cs typeface="Times New Roman" panose="02020603050405020304" pitchFamily="18" charset="0"/>
              </a:rPr>
              <a:t>:</a:t>
            </a:r>
          </a:p>
        </p:txBody>
      </p:sp>
      <p:sp>
        <p:nvSpPr>
          <p:cNvPr id="16" name="Rectangle 15"/>
          <p:cNvSpPr/>
          <p:nvPr/>
        </p:nvSpPr>
        <p:spPr>
          <a:xfrm>
            <a:off x="1606551" y="4764043"/>
            <a:ext cx="7160935" cy="646331"/>
          </a:xfrm>
          <a:prstGeom prst="rect">
            <a:avLst/>
          </a:prstGeom>
        </p:spPr>
        <p:txBody>
          <a:bodyPr wrap="none">
            <a:spAutoFit/>
          </a:bodyPr>
          <a:lstStyle/>
          <a:p>
            <a:r>
              <a:rPr lang="en-US" sz="3600" b="0" i="0" dirty="0" err="1">
                <a:solidFill>
                  <a:srgbClr val="0070C0"/>
                </a:solidFill>
                <a:effectLst/>
                <a:latin typeface="Times New Roman" panose="02020603050405020304" pitchFamily="18" charset="0"/>
                <a:cs typeface="Times New Roman" panose="02020603050405020304" pitchFamily="18" charset="0"/>
              </a:rPr>
              <a:t>gọi</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dạ</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bảo</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vâng</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gan</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dạ</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bút</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dạ</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áo</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dạ</a:t>
            </a:r>
            <a:endParaRPr lang="en-US" sz="3600" b="0" i="0" dirty="0">
              <a:solidFill>
                <a:srgbClr val="0070C0"/>
              </a:solidFill>
              <a:effectLst/>
              <a:latin typeface="Times New Roman" panose="02020603050405020304" pitchFamily="18" charset="0"/>
              <a:cs typeface="Times New Roman" panose="02020603050405020304" pitchFamily="18" charset="0"/>
            </a:endParaRPr>
          </a:p>
        </p:txBody>
      </p:sp>
      <p:sp>
        <p:nvSpPr>
          <p:cNvPr id="17" name="Rectangle 16"/>
          <p:cNvSpPr/>
          <p:nvPr/>
        </p:nvSpPr>
        <p:spPr>
          <a:xfrm>
            <a:off x="994496" y="5511016"/>
            <a:ext cx="787395" cy="646331"/>
          </a:xfrm>
          <a:prstGeom prst="rect">
            <a:avLst/>
          </a:prstGeom>
        </p:spPr>
        <p:txBody>
          <a:bodyPr wrap="none">
            <a:spAutoFit/>
          </a:bodyPr>
          <a:lstStyle/>
          <a:p>
            <a:r>
              <a:rPr lang="en-US" sz="3600" b="0" i="0" dirty="0" err="1">
                <a:solidFill>
                  <a:srgbClr val="000000"/>
                </a:solidFill>
                <a:effectLst/>
                <a:latin typeface="Times New Roman" panose="02020603050405020304" pitchFamily="18" charset="0"/>
                <a:cs typeface="Times New Roman" panose="02020603050405020304" pitchFamily="18" charset="0"/>
              </a:rPr>
              <a:t>rạ</a:t>
            </a:r>
            <a:r>
              <a:rPr lang="en-US" sz="3600" b="0" i="0" dirty="0">
                <a:solidFill>
                  <a:srgbClr val="000000"/>
                </a:solidFill>
                <a:effectLst/>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
        <p:nvSpPr>
          <p:cNvPr id="18" name="Rectangle 17"/>
          <p:cNvSpPr/>
          <p:nvPr/>
        </p:nvSpPr>
        <p:spPr>
          <a:xfrm>
            <a:off x="1629689" y="5549651"/>
            <a:ext cx="2877711" cy="646331"/>
          </a:xfrm>
          <a:prstGeom prst="rect">
            <a:avLst/>
          </a:prstGeom>
        </p:spPr>
        <p:txBody>
          <a:bodyPr wrap="none">
            <a:spAutoFit/>
          </a:bodyPr>
          <a:lstStyle/>
          <a:p>
            <a:r>
              <a:rPr lang="vi-VN" sz="3600" b="0" i="0" dirty="0">
                <a:solidFill>
                  <a:srgbClr val="0070C0"/>
                </a:solidFill>
                <a:effectLst/>
                <a:latin typeface="+mj-lt"/>
              </a:rPr>
              <a:t>cây rạ, rơm rạ.</a:t>
            </a:r>
            <a:endParaRPr lang="en-US" sz="3600" dirty="0">
              <a:solidFill>
                <a:srgbClr val="0070C0"/>
              </a:solidFill>
              <a:latin typeface="+mj-lt"/>
            </a:endParaRPr>
          </a:p>
        </p:txBody>
      </p:sp>
    </p:spTree>
    <p:extLst>
      <p:ext uri="{BB962C8B-B14F-4D97-AF65-F5344CB8AC3E}">
        <p14:creationId xmlns:p14="http://schemas.microsoft.com/office/powerpoint/2010/main" val="526226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style.rotation</p:attrName>
                                        </p:attrNameLst>
                                      </p:cBhvr>
                                      <p:tavLst>
                                        <p:tav tm="0">
                                          <p:val>
                                            <p:fltVal val="90"/>
                                          </p:val>
                                        </p:tav>
                                        <p:tav tm="100000">
                                          <p:val>
                                            <p:fltVal val="0"/>
                                          </p:val>
                                        </p:tav>
                                      </p:tavLst>
                                    </p:anim>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1000" fill="hold"/>
                                        <p:tgtEl>
                                          <p:spTgt spid="5"/>
                                        </p:tgtEl>
                                        <p:attrNameLst>
                                          <p:attrName>ppt_w</p:attrName>
                                        </p:attrNameLst>
                                      </p:cBhvr>
                                      <p:tavLst>
                                        <p:tav tm="0">
                                          <p:val>
                                            <p:fltVal val="0"/>
                                          </p:val>
                                        </p:tav>
                                        <p:tav tm="100000">
                                          <p:val>
                                            <p:strVal val="#ppt_w"/>
                                          </p:val>
                                        </p:tav>
                                      </p:tavLst>
                                    </p:anim>
                                    <p:anim calcmode="lin" valueType="num">
                                      <p:cBhvr>
                                        <p:cTn id="21" dur="1000" fill="hold"/>
                                        <p:tgtEl>
                                          <p:spTgt spid="5"/>
                                        </p:tgtEl>
                                        <p:attrNameLst>
                                          <p:attrName>ppt_h</p:attrName>
                                        </p:attrNameLst>
                                      </p:cBhvr>
                                      <p:tavLst>
                                        <p:tav tm="0">
                                          <p:val>
                                            <p:fltVal val="0"/>
                                          </p:val>
                                        </p:tav>
                                        <p:tav tm="100000">
                                          <p:val>
                                            <p:strVal val="#ppt_h"/>
                                          </p:val>
                                        </p:tav>
                                      </p:tavLst>
                                    </p:anim>
                                    <p:anim calcmode="lin" valueType="num">
                                      <p:cBhvr>
                                        <p:cTn id="22" dur="1000" fill="hold"/>
                                        <p:tgtEl>
                                          <p:spTgt spid="5"/>
                                        </p:tgtEl>
                                        <p:attrNameLst>
                                          <p:attrName>style.rotation</p:attrName>
                                        </p:attrNameLst>
                                      </p:cBhvr>
                                      <p:tavLst>
                                        <p:tav tm="0">
                                          <p:val>
                                            <p:fltVal val="90"/>
                                          </p:val>
                                        </p:tav>
                                        <p:tav tm="100000">
                                          <p:val>
                                            <p:fltVal val="0"/>
                                          </p:val>
                                        </p:tav>
                                      </p:tavLst>
                                    </p:anim>
                                    <p:animEffect transition="in" filter="fade">
                                      <p:cBhvr>
                                        <p:cTn id="23" dur="1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1000" fill="hold"/>
                                        <p:tgtEl>
                                          <p:spTgt spid="6"/>
                                        </p:tgtEl>
                                        <p:attrNameLst>
                                          <p:attrName>ppt_w</p:attrName>
                                        </p:attrNameLst>
                                      </p:cBhvr>
                                      <p:tavLst>
                                        <p:tav tm="0">
                                          <p:val>
                                            <p:fltVal val="0"/>
                                          </p:val>
                                        </p:tav>
                                        <p:tav tm="100000">
                                          <p:val>
                                            <p:strVal val="#ppt_w"/>
                                          </p:val>
                                        </p:tav>
                                      </p:tavLst>
                                    </p:anim>
                                    <p:anim calcmode="lin" valueType="num">
                                      <p:cBhvr>
                                        <p:cTn id="29" dur="1000" fill="hold"/>
                                        <p:tgtEl>
                                          <p:spTgt spid="6"/>
                                        </p:tgtEl>
                                        <p:attrNameLst>
                                          <p:attrName>ppt_h</p:attrName>
                                        </p:attrNameLst>
                                      </p:cBhvr>
                                      <p:tavLst>
                                        <p:tav tm="0">
                                          <p:val>
                                            <p:fltVal val="0"/>
                                          </p:val>
                                        </p:tav>
                                        <p:tav tm="100000">
                                          <p:val>
                                            <p:strVal val="#ppt_h"/>
                                          </p:val>
                                        </p:tav>
                                      </p:tavLst>
                                    </p:anim>
                                    <p:anim calcmode="lin" valueType="num">
                                      <p:cBhvr>
                                        <p:cTn id="30" dur="1000" fill="hold"/>
                                        <p:tgtEl>
                                          <p:spTgt spid="6"/>
                                        </p:tgtEl>
                                        <p:attrNameLst>
                                          <p:attrName>style.rotation</p:attrName>
                                        </p:attrNameLst>
                                      </p:cBhvr>
                                      <p:tavLst>
                                        <p:tav tm="0">
                                          <p:val>
                                            <p:fltVal val="90"/>
                                          </p:val>
                                        </p:tav>
                                        <p:tav tm="100000">
                                          <p:val>
                                            <p:fltVal val="0"/>
                                          </p:val>
                                        </p:tav>
                                      </p:tavLst>
                                    </p:anim>
                                    <p:animEffect transition="in" filter="fade">
                                      <p:cBhvr>
                                        <p:cTn id="31" dur="10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down)">
                                      <p:cBhvr>
                                        <p:cTn id="36" dur="5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p:cTn id="41" dur="1000" fill="hold"/>
                                        <p:tgtEl>
                                          <p:spTgt spid="8"/>
                                        </p:tgtEl>
                                        <p:attrNameLst>
                                          <p:attrName>ppt_w</p:attrName>
                                        </p:attrNameLst>
                                      </p:cBhvr>
                                      <p:tavLst>
                                        <p:tav tm="0">
                                          <p:val>
                                            <p:fltVal val="0"/>
                                          </p:val>
                                        </p:tav>
                                        <p:tav tm="100000">
                                          <p:val>
                                            <p:strVal val="#ppt_w"/>
                                          </p:val>
                                        </p:tav>
                                      </p:tavLst>
                                    </p:anim>
                                    <p:anim calcmode="lin" valueType="num">
                                      <p:cBhvr>
                                        <p:cTn id="42" dur="1000" fill="hold"/>
                                        <p:tgtEl>
                                          <p:spTgt spid="8"/>
                                        </p:tgtEl>
                                        <p:attrNameLst>
                                          <p:attrName>ppt_h</p:attrName>
                                        </p:attrNameLst>
                                      </p:cBhvr>
                                      <p:tavLst>
                                        <p:tav tm="0">
                                          <p:val>
                                            <p:fltVal val="0"/>
                                          </p:val>
                                        </p:tav>
                                        <p:tav tm="100000">
                                          <p:val>
                                            <p:strVal val="#ppt_h"/>
                                          </p:val>
                                        </p:tav>
                                      </p:tavLst>
                                    </p:anim>
                                    <p:anim calcmode="lin" valueType="num">
                                      <p:cBhvr>
                                        <p:cTn id="43" dur="1000" fill="hold"/>
                                        <p:tgtEl>
                                          <p:spTgt spid="8"/>
                                        </p:tgtEl>
                                        <p:attrNameLst>
                                          <p:attrName>style.rotation</p:attrName>
                                        </p:attrNameLst>
                                      </p:cBhvr>
                                      <p:tavLst>
                                        <p:tav tm="0">
                                          <p:val>
                                            <p:fltVal val="90"/>
                                          </p:val>
                                        </p:tav>
                                        <p:tav tm="100000">
                                          <p:val>
                                            <p:fltVal val="0"/>
                                          </p:val>
                                        </p:tav>
                                      </p:tavLst>
                                    </p:anim>
                                    <p:animEffect transition="in" filter="fade">
                                      <p:cBhvr>
                                        <p:cTn id="44" dur="10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barn(inVertical)">
                                      <p:cBhvr>
                                        <p:cTn id="49" dur="500"/>
                                        <p:tgtEl>
                                          <p:spTgt spid="9"/>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barn(inVertical)">
                                      <p:cBhvr>
                                        <p:cTn id="54" dur="500"/>
                                        <p:tgtEl>
                                          <p:spTgt spid="10"/>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barn(inVertical)">
                                      <p:cBhvr>
                                        <p:cTn id="59" dur="500"/>
                                        <p:tgtEl>
                                          <p:spTgt spid="11"/>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barn(inVertical)">
                                      <p:cBhvr>
                                        <p:cTn id="64" dur="500"/>
                                        <p:tgtEl>
                                          <p:spTgt spid="12"/>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barn(inVertical)">
                                      <p:cBhvr>
                                        <p:cTn id="69" dur="500"/>
                                        <p:tgtEl>
                                          <p:spTgt spid="13"/>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grpId="0" nodeType="click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barn(inVertical)">
                                      <p:cBhvr>
                                        <p:cTn id="74" dur="500"/>
                                        <p:tgtEl>
                                          <p:spTgt spid="14"/>
                                        </p:tgtEl>
                                      </p:cBhvr>
                                    </p:animEffect>
                                  </p:childTnLst>
                                </p:cTn>
                              </p:par>
                            </p:childTnLst>
                          </p:cTn>
                        </p:par>
                      </p:childTnLst>
                    </p:cTn>
                  </p:par>
                  <p:par>
                    <p:cTn id="75" fill="hold">
                      <p:stCondLst>
                        <p:cond delay="indefinite"/>
                      </p:stCondLst>
                      <p:childTnLst>
                        <p:par>
                          <p:cTn id="76" fill="hold">
                            <p:stCondLst>
                              <p:cond delay="0"/>
                            </p:stCondLst>
                            <p:childTnLst>
                              <p:par>
                                <p:cTn id="77" presetID="16" presetClass="entr" presetSubtype="21"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barn(inVertical)">
                                      <p:cBhvr>
                                        <p:cTn id="79" dur="500"/>
                                        <p:tgtEl>
                                          <p:spTgt spid="15"/>
                                        </p:tgtEl>
                                      </p:cBhvr>
                                    </p:animEffect>
                                  </p:childTnLst>
                                </p:cTn>
                              </p:par>
                            </p:childTnLst>
                          </p:cTn>
                        </p:par>
                      </p:childTnLst>
                    </p:cTn>
                  </p:par>
                  <p:par>
                    <p:cTn id="80" fill="hold">
                      <p:stCondLst>
                        <p:cond delay="indefinite"/>
                      </p:stCondLst>
                      <p:childTnLst>
                        <p:par>
                          <p:cTn id="81" fill="hold">
                            <p:stCondLst>
                              <p:cond delay="0"/>
                            </p:stCondLst>
                            <p:childTnLst>
                              <p:par>
                                <p:cTn id="82" presetID="16" presetClass="entr" presetSubtype="21" fill="hold" grpId="0" nodeType="click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barn(inVertical)">
                                      <p:cBhvr>
                                        <p:cTn id="84" dur="500"/>
                                        <p:tgtEl>
                                          <p:spTgt spid="16"/>
                                        </p:tgtEl>
                                      </p:cBhvr>
                                    </p:animEffect>
                                  </p:childTnLst>
                                </p:cTn>
                              </p:par>
                            </p:childTnLst>
                          </p:cTn>
                        </p:par>
                      </p:childTnLst>
                    </p:cTn>
                  </p:par>
                  <p:par>
                    <p:cTn id="85" fill="hold">
                      <p:stCondLst>
                        <p:cond delay="indefinite"/>
                      </p:stCondLst>
                      <p:childTnLst>
                        <p:par>
                          <p:cTn id="86" fill="hold">
                            <p:stCondLst>
                              <p:cond delay="0"/>
                            </p:stCondLst>
                            <p:childTnLst>
                              <p:par>
                                <p:cTn id="87" presetID="16" presetClass="entr" presetSubtype="21" fill="hold" grpId="0" nodeType="clickEffect">
                                  <p:stCondLst>
                                    <p:cond delay="0"/>
                                  </p:stCondLst>
                                  <p:childTnLst>
                                    <p:set>
                                      <p:cBhvr>
                                        <p:cTn id="88" dur="1" fill="hold">
                                          <p:stCondLst>
                                            <p:cond delay="0"/>
                                          </p:stCondLst>
                                        </p:cTn>
                                        <p:tgtEl>
                                          <p:spTgt spid="17"/>
                                        </p:tgtEl>
                                        <p:attrNameLst>
                                          <p:attrName>style.visibility</p:attrName>
                                        </p:attrNameLst>
                                      </p:cBhvr>
                                      <p:to>
                                        <p:strVal val="visible"/>
                                      </p:to>
                                    </p:set>
                                    <p:animEffect transition="in" filter="barn(inVertical)">
                                      <p:cBhvr>
                                        <p:cTn id="89" dur="500"/>
                                        <p:tgtEl>
                                          <p:spTgt spid="17"/>
                                        </p:tgtEl>
                                      </p:cBhvr>
                                    </p:animEffect>
                                  </p:childTnLst>
                                </p:cTn>
                              </p:par>
                            </p:childTnLst>
                          </p:cTn>
                        </p:par>
                      </p:childTnLst>
                    </p:cTn>
                  </p:par>
                  <p:par>
                    <p:cTn id="90" fill="hold">
                      <p:stCondLst>
                        <p:cond delay="indefinite"/>
                      </p:stCondLst>
                      <p:childTnLst>
                        <p:par>
                          <p:cTn id="91" fill="hold">
                            <p:stCondLst>
                              <p:cond delay="0"/>
                            </p:stCondLst>
                            <p:childTnLst>
                              <p:par>
                                <p:cTn id="92" presetID="16" presetClass="entr" presetSubtype="21" fill="hold" grpId="0" nodeType="clickEffect">
                                  <p:stCondLst>
                                    <p:cond delay="0"/>
                                  </p:stCondLst>
                                  <p:childTnLst>
                                    <p:set>
                                      <p:cBhvr>
                                        <p:cTn id="93" dur="1" fill="hold">
                                          <p:stCondLst>
                                            <p:cond delay="0"/>
                                          </p:stCondLst>
                                        </p:cTn>
                                        <p:tgtEl>
                                          <p:spTgt spid="18"/>
                                        </p:tgtEl>
                                        <p:attrNameLst>
                                          <p:attrName>style.visibility</p:attrName>
                                        </p:attrNameLst>
                                      </p:cBhvr>
                                      <p:to>
                                        <p:strVal val="visible"/>
                                      </p:to>
                                    </p:set>
                                    <p:animEffect transition="in" filter="barn(inVertical)">
                                      <p:cBhvr>
                                        <p:cTn id="9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940" y="226385"/>
            <a:ext cx="11961544" cy="1200329"/>
          </a:xfrm>
          <a:prstGeom prst="rect">
            <a:avLst/>
          </a:prstGeom>
        </p:spPr>
        <p:txBody>
          <a:bodyPr wrap="none">
            <a:spAutoFit/>
          </a:bodyPr>
          <a:lstStyle/>
          <a:p>
            <a:r>
              <a:rPr lang="en-US" sz="3600" dirty="0">
                <a:latin typeface="Times New Roman" panose="02020603050405020304" pitchFamily="18" charset="0"/>
                <a:cs typeface="Times New Roman" panose="02020603050405020304" pitchFamily="18" charset="0"/>
              </a:rPr>
              <a:t>b. </a:t>
            </a:r>
            <a:r>
              <a:rPr lang="en-US" sz="3600" dirty="0" err="1">
                <a:latin typeface="Times New Roman" panose="02020603050405020304" pitchFamily="18" charset="0"/>
                <a:cs typeface="Times New Roman" panose="02020603050405020304" pitchFamily="18" charset="0"/>
              </a:rPr>
              <a:t>Tìm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những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tiếng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thể</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ghép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với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mỗi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tiếng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để</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tạo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thành</a:t>
            </a:r>
            <a:r>
              <a:rPr lang="en-US" sz="3600" dirty="0">
                <a:latin typeface="Times New Roman" panose="02020603050405020304" pitchFamily="18" charset="0"/>
                <a:cs typeface="Times New Roman" panose="02020603050405020304" pitchFamily="18" charset="0"/>
              </a:rPr>
              <a:t> </a:t>
            </a:r>
          </a:p>
          <a:p>
            <a:r>
              <a:rPr lang="en-US" sz="3600" dirty="0" err="1">
                <a:latin typeface="Times New Roman" panose="02020603050405020304" pitchFamily="18" charset="0"/>
                <a:cs typeface="Times New Roman" panose="02020603050405020304" pitchFamily="18" charset="0"/>
              </a:rPr>
              <a:t>thành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từ</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ngữ</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mở</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rẻ</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rẽ</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cũ</a:t>
            </a:r>
            <a:r>
              <a:rPr lang="en-US" sz="3600" dirty="0">
                <a:latin typeface="Times New Roman" panose="02020603050405020304" pitchFamily="18" charset="0"/>
                <a:cs typeface="Times New Roman" panose="02020603050405020304" pitchFamily="18" charset="0"/>
              </a:rPr>
              <a:t>.</a:t>
            </a:r>
            <a:endParaRPr lang="en-US" sz="3600" b="1" i="0" dirty="0">
              <a:solidFill>
                <a:srgbClr val="000000"/>
              </a:solidFill>
              <a:effectLst/>
              <a:latin typeface="Times New Roman" panose="02020603050405020304" pitchFamily="18" charset="0"/>
              <a:cs typeface="Times New Roman" panose="02020603050405020304" pitchFamily="18" charset="0"/>
            </a:endParaRPr>
          </a:p>
        </p:txBody>
      </p:sp>
      <p:sp>
        <p:nvSpPr>
          <p:cNvPr id="3" name="Rectangle 2"/>
          <p:cNvSpPr/>
          <p:nvPr/>
        </p:nvSpPr>
        <p:spPr>
          <a:xfrm>
            <a:off x="505720" y="1640821"/>
            <a:ext cx="7116051" cy="646331"/>
          </a:xfrm>
          <a:prstGeom prst="rect">
            <a:avLst/>
          </a:prstGeom>
        </p:spPr>
        <p:txBody>
          <a:bodyPr wrap="none">
            <a:spAutoFit/>
          </a:bodyPr>
          <a:lstStyle/>
          <a:p>
            <a:r>
              <a:rPr lang="en-US" sz="3600" b="0" i="0" dirty="0" err="1">
                <a:solidFill>
                  <a:srgbClr val="000000"/>
                </a:solidFill>
                <a:effectLst/>
                <a:latin typeface="Times New Roman" panose="02020603050405020304" pitchFamily="18" charset="0"/>
                <a:cs typeface="Times New Roman" panose="02020603050405020304" pitchFamily="18" charset="0"/>
              </a:rPr>
              <a:t>mở</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mở</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lòng</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mở</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cửa</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cởi</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mở</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úp</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mở</a:t>
            </a:r>
            <a:endParaRPr lang="en-US" sz="3600" b="0" i="0" dirty="0">
              <a:solidFill>
                <a:srgbClr val="0070C0"/>
              </a:solidFill>
              <a:effectLst/>
              <a:latin typeface="Times New Roman" panose="02020603050405020304" pitchFamily="18" charset="0"/>
              <a:cs typeface="Times New Roman" panose="02020603050405020304" pitchFamily="18" charset="0"/>
            </a:endParaRPr>
          </a:p>
        </p:txBody>
      </p:sp>
      <p:sp>
        <p:nvSpPr>
          <p:cNvPr id="4" name="Rectangle 3"/>
          <p:cNvSpPr/>
          <p:nvPr/>
        </p:nvSpPr>
        <p:spPr>
          <a:xfrm>
            <a:off x="505720" y="2316593"/>
            <a:ext cx="5609228" cy="646331"/>
          </a:xfrm>
          <a:prstGeom prst="rect">
            <a:avLst/>
          </a:prstGeom>
        </p:spPr>
        <p:txBody>
          <a:bodyPr wrap="none">
            <a:spAutoFit/>
          </a:bodyPr>
          <a:lstStyle/>
          <a:p>
            <a:r>
              <a:rPr lang="en-US" sz="3600" dirty="0" err="1">
                <a:latin typeface="Times New Roman" panose="02020603050405020304" pitchFamily="18" charset="0"/>
                <a:cs typeface="Times New Roman" panose="02020603050405020304" pitchFamily="18" charset="0"/>
              </a:rPr>
              <a:t>mỡ</a:t>
            </a:r>
            <a:r>
              <a:rPr lang="en-US" sz="3600" dirty="0">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mỡ</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lợn</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mỡ</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gà</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mỡ</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bụng</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5" name="Rectangle 4"/>
          <p:cNvSpPr/>
          <p:nvPr/>
        </p:nvSpPr>
        <p:spPr>
          <a:xfrm>
            <a:off x="505720" y="3098560"/>
            <a:ext cx="3198311" cy="646331"/>
          </a:xfrm>
          <a:prstGeom prst="rect">
            <a:avLst/>
          </a:prstGeom>
        </p:spPr>
        <p:txBody>
          <a:bodyPr wrap="none">
            <a:spAutoFit/>
          </a:bodyPr>
          <a:lstStyle/>
          <a:p>
            <a:r>
              <a:rPr lang="en-US" sz="3600" b="0" i="0" dirty="0" err="1">
                <a:solidFill>
                  <a:srgbClr val="000000"/>
                </a:solidFill>
                <a:effectLst/>
                <a:latin typeface="Times New Roman" panose="02020603050405020304" pitchFamily="18" charset="0"/>
                <a:cs typeface="Times New Roman" panose="02020603050405020304" pitchFamily="18" charset="0"/>
              </a:rPr>
              <a:t>rẻ</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giá</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rẻ</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rẻ</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bèo</a:t>
            </a:r>
            <a:endParaRPr lang="en-US" sz="3600" b="0" i="0" dirty="0">
              <a:solidFill>
                <a:srgbClr val="0070C0"/>
              </a:solidFill>
              <a:effectLst/>
              <a:latin typeface="Times New Roman" panose="02020603050405020304" pitchFamily="18" charset="0"/>
              <a:cs typeface="Times New Roman" panose="02020603050405020304" pitchFamily="18" charset="0"/>
            </a:endParaRPr>
          </a:p>
        </p:txBody>
      </p:sp>
      <p:sp>
        <p:nvSpPr>
          <p:cNvPr id="6" name="Rectangle 5"/>
          <p:cNvSpPr/>
          <p:nvPr/>
        </p:nvSpPr>
        <p:spPr>
          <a:xfrm>
            <a:off x="483919" y="3880527"/>
            <a:ext cx="4756430" cy="646331"/>
          </a:xfrm>
          <a:prstGeom prst="rect">
            <a:avLst/>
          </a:prstGeom>
        </p:spPr>
        <p:txBody>
          <a:bodyPr wrap="none">
            <a:spAutoFit/>
          </a:bodyPr>
          <a:lstStyle/>
          <a:p>
            <a:r>
              <a:rPr lang="vi-VN" sz="3600" b="0" i="0" dirty="0">
                <a:solidFill>
                  <a:srgbClr val="000000"/>
                </a:solidFill>
                <a:effectLst/>
                <a:latin typeface="+mj-lt"/>
              </a:rPr>
              <a:t>rẽ: </a:t>
            </a:r>
            <a:r>
              <a:rPr lang="vi-VN" sz="3600" b="0" i="0" dirty="0">
                <a:solidFill>
                  <a:srgbClr val="0070C0"/>
                </a:solidFill>
                <a:effectLst/>
                <a:latin typeface="+mj-lt"/>
              </a:rPr>
              <a:t>ngã rẽ, lối rẽ, bước rẽ</a:t>
            </a:r>
          </a:p>
        </p:txBody>
      </p:sp>
      <p:sp>
        <p:nvSpPr>
          <p:cNvPr id="7" name="Rectangle 6"/>
          <p:cNvSpPr/>
          <p:nvPr/>
        </p:nvSpPr>
        <p:spPr>
          <a:xfrm>
            <a:off x="505720" y="4666023"/>
            <a:ext cx="6763390" cy="646331"/>
          </a:xfrm>
          <a:prstGeom prst="rect">
            <a:avLst/>
          </a:prstGeom>
        </p:spPr>
        <p:txBody>
          <a:bodyPr wrap="none">
            <a:spAutoFit/>
          </a:bodyPr>
          <a:lstStyle/>
          <a:p>
            <a:r>
              <a:rPr lang="en-US" sz="3600" b="0" i="0" dirty="0" err="1">
                <a:solidFill>
                  <a:srgbClr val="000000"/>
                </a:solidFill>
                <a:effectLst/>
                <a:latin typeface="Times New Roman" panose="02020603050405020304" pitchFamily="18" charset="0"/>
                <a:cs typeface="Times New Roman" panose="02020603050405020304" pitchFamily="18" charset="0"/>
              </a:rPr>
              <a:t>củ</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rau</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củ</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củ</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quả</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củ</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khoai</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một</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củ</a:t>
            </a:r>
            <a:endParaRPr lang="en-US" sz="3600" b="0" i="0" dirty="0">
              <a:solidFill>
                <a:srgbClr val="0070C0"/>
              </a:solidFill>
              <a:effectLst/>
              <a:latin typeface="Times New Roman" panose="02020603050405020304" pitchFamily="18" charset="0"/>
              <a:cs typeface="Times New Roman" panose="02020603050405020304" pitchFamily="18" charset="0"/>
            </a:endParaRPr>
          </a:p>
        </p:txBody>
      </p:sp>
      <p:sp>
        <p:nvSpPr>
          <p:cNvPr id="8" name="Rectangle 7"/>
          <p:cNvSpPr/>
          <p:nvPr/>
        </p:nvSpPr>
        <p:spPr>
          <a:xfrm>
            <a:off x="505720" y="5750901"/>
            <a:ext cx="4519186" cy="646331"/>
          </a:xfrm>
          <a:prstGeom prst="rect">
            <a:avLst/>
          </a:prstGeom>
        </p:spPr>
        <p:txBody>
          <a:bodyPr wrap="none">
            <a:spAutoFit/>
          </a:bodyPr>
          <a:lstStyle/>
          <a:p>
            <a:r>
              <a:rPr lang="en-US" sz="3600" b="0" i="0" dirty="0" err="1">
                <a:solidFill>
                  <a:srgbClr val="000000"/>
                </a:solidFill>
                <a:effectLst/>
                <a:latin typeface="Times New Roman" panose="02020603050405020304" pitchFamily="18" charset="0"/>
                <a:cs typeface="Times New Roman" panose="02020603050405020304" pitchFamily="18" charset="0"/>
              </a:rPr>
              <a:t>cũ</a:t>
            </a:r>
            <a:r>
              <a:rPr lang="en-US" sz="3600" b="0" i="0" dirty="0">
                <a:solidFill>
                  <a:srgbClr val="00000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cũ</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kĩ</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cũ</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rích</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đồ</a:t>
            </a:r>
            <a:r>
              <a:rPr lang="en-US" sz="3600" b="0" i="0" dirty="0">
                <a:solidFill>
                  <a:srgbClr val="0070C0"/>
                </a:solidFill>
                <a:effectLst/>
                <a:latin typeface="Times New Roman" panose="02020603050405020304" pitchFamily="18" charset="0"/>
                <a:cs typeface="Times New Roman" panose="02020603050405020304" pitchFamily="18" charset="0"/>
              </a:rPr>
              <a:t> </a:t>
            </a:r>
            <a:r>
              <a:rPr lang="en-US" sz="3600" b="0" i="0" dirty="0" err="1">
                <a:solidFill>
                  <a:srgbClr val="0070C0"/>
                </a:solidFill>
                <a:effectLst/>
                <a:latin typeface="Times New Roman" panose="02020603050405020304" pitchFamily="18" charset="0"/>
                <a:cs typeface="Times New Roman" panose="02020603050405020304" pitchFamily="18" charset="0"/>
              </a:rPr>
              <a:t>cũ</a:t>
            </a:r>
            <a:endParaRPr lang="en-US" sz="3600" b="0" i="0" dirty="0">
              <a:solidFill>
                <a:srgbClr val="0070C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4571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arn(inVertic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barn(inVertical)">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barn(inVertical)">
                                      <p:cBhvr>
                                        <p:cTn id="27" dur="5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barn(inVertical)">
                                      <p:cBhvr>
                                        <p:cTn id="3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493</Words>
  <Application>Microsoft Office PowerPoint</Application>
  <PresentationFormat>Custom</PresentationFormat>
  <Paragraphs>69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TRƯỜNG TH&amp;THCS PHONG ĐÔNG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18</cp:revision>
  <dcterms:created xsi:type="dcterms:W3CDTF">2021-01-26T17:55:36Z</dcterms:created>
  <dcterms:modified xsi:type="dcterms:W3CDTF">2021-05-18T04:03:26Z</dcterms:modified>
</cp:coreProperties>
</file>