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E0301FE-2512-4D9E-8C0E-AEB582C155BA}"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A4E7-35FC-4E7D-AF90-A9CD604B48B6}" type="slidenum">
              <a:rPr lang="en-US" smtClean="0"/>
              <a:t>‹#›</a:t>
            </a:fld>
            <a:endParaRPr lang="en-US"/>
          </a:p>
        </p:txBody>
      </p:sp>
    </p:spTree>
    <p:extLst>
      <p:ext uri="{BB962C8B-B14F-4D97-AF65-F5344CB8AC3E}">
        <p14:creationId xmlns:p14="http://schemas.microsoft.com/office/powerpoint/2010/main" val="589624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0301FE-2512-4D9E-8C0E-AEB582C155BA}"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A4E7-35FC-4E7D-AF90-A9CD604B48B6}" type="slidenum">
              <a:rPr lang="en-US" smtClean="0"/>
              <a:t>‹#›</a:t>
            </a:fld>
            <a:endParaRPr lang="en-US"/>
          </a:p>
        </p:txBody>
      </p:sp>
    </p:spTree>
    <p:extLst>
      <p:ext uri="{BB962C8B-B14F-4D97-AF65-F5344CB8AC3E}">
        <p14:creationId xmlns:p14="http://schemas.microsoft.com/office/powerpoint/2010/main" val="265416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0301FE-2512-4D9E-8C0E-AEB582C155BA}"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A4E7-35FC-4E7D-AF90-A9CD604B48B6}" type="slidenum">
              <a:rPr lang="en-US" smtClean="0"/>
              <a:t>‹#›</a:t>
            </a:fld>
            <a:endParaRPr lang="en-US"/>
          </a:p>
        </p:txBody>
      </p:sp>
    </p:spTree>
    <p:extLst>
      <p:ext uri="{BB962C8B-B14F-4D97-AF65-F5344CB8AC3E}">
        <p14:creationId xmlns:p14="http://schemas.microsoft.com/office/powerpoint/2010/main" val="132865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0301FE-2512-4D9E-8C0E-AEB582C155BA}"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A4E7-35FC-4E7D-AF90-A9CD604B48B6}" type="slidenum">
              <a:rPr lang="en-US" smtClean="0"/>
              <a:t>‹#›</a:t>
            </a:fld>
            <a:endParaRPr lang="en-US"/>
          </a:p>
        </p:txBody>
      </p:sp>
    </p:spTree>
    <p:extLst>
      <p:ext uri="{BB962C8B-B14F-4D97-AF65-F5344CB8AC3E}">
        <p14:creationId xmlns:p14="http://schemas.microsoft.com/office/powerpoint/2010/main" val="229887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0301FE-2512-4D9E-8C0E-AEB582C155BA}" type="datetimeFigureOut">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A4E7-35FC-4E7D-AF90-A9CD604B48B6}" type="slidenum">
              <a:rPr lang="en-US" smtClean="0"/>
              <a:t>‹#›</a:t>
            </a:fld>
            <a:endParaRPr lang="en-US"/>
          </a:p>
        </p:txBody>
      </p:sp>
    </p:spTree>
    <p:extLst>
      <p:ext uri="{BB962C8B-B14F-4D97-AF65-F5344CB8AC3E}">
        <p14:creationId xmlns:p14="http://schemas.microsoft.com/office/powerpoint/2010/main" val="1107836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0301FE-2512-4D9E-8C0E-AEB582C155BA}" type="datetimeFigureOut">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DA4E7-35FC-4E7D-AF90-A9CD604B48B6}" type="slidenum">
              <a:rPr lang="en-US" smtClean="0"/>
              <a:t>‹#›</a:t>
            </a:fld>
            <a:endParaRPr lang="en-US"/>
          </a:p>
        </p:txBody>
      </p:sp>
    </p:spTree>
    <p:extLst>
      <p:ext uri="{BB962C8B-B14F-4D97-AF65-F5344CB8AC3E}">
        <p14:creationId xmlns:p14="http://schemas.microsoft.com/office/powerpoint/2010/main" val="4142077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0301FE-2512-4D9E-8C0E-AEB582C155BA}" type="datetimeFigureOut">
              <a:rPr lang="en-US" smtClean="0"/>
              <a:t>5/17/2021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ADA4E7-35FC-4E7D-AF90-A9CD604B48B6}" type="slidenum">
              <a:rPr lang="en-US" smtClean="0"/>
              <a:t>‹#›</a:t>
            </a:fld>
            <a:endParaRPr lang="en-US"/>
          </a:p>
        </p:txBody>
      </p:sp>
    </p:spTree>
    <p:extLst>
      <p:ext uri="{BB962C8B-B14F-4D97-AF65-F5344CB8AC3E}">
        <p14:creationId xmlns:p14="http://schemas.microsoft.com/office/powerpoint/2010/main" val="3556783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0301FE-2512-4D9E-8C0E-AEB582C155BA}" type="datetimeFigureOut">
              <a:rPr lang="en-US" smtClean="0"/>
              <a:t>5/17/2021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ADA4E7-35FC-4E7D-AF90-A9CD604B48B6}" type="slidenum">
              <a:rPr lang="en-US" smtClean="0"/>
              <a:t>‹#›</a:t>
            </a:fld>
            <a:endParaRPr lang="en-US"/>
          </a:p>
        </p:txBody>
      </p:sp>
    </p:spTree>
    <p:extLst>
      <p:ext uri="{BB962C8B-B14F-4D97-AF65-F5344CB8AC3E}">
        <p14:creationId xmlns:p14="http://schemas.microsoft.com/office/powerpoint/2010/main" val="393993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0301FE-2512-4D9E-8C0E-AEB582C155BA}" type="datetimeFigureOut">
              <a:rPr lang="en-US" smtClean="0"/>
              <a:t>5/17/2021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ADA4E7-35FC-4E7D-AF90-A9CD604B48B6}" type="slidenum">
              <a:rPr lang="en-US" smtClean="0"/>
              <a:t>‹#›</a:t>
            </a:fld>
            <a:endParaRPr lang="en-US"/>
          </a:p>
        </p:txBody>
      </p:sp>
    </p:spTree>
    <p:extLst>
      <p:ext uri="{BB962C8B-B14F-4D97-AF65-F5344CB8AC3E}">
        <p14:creationId xmlns:p14="http://schemas.microsoft.com/office/powerpoint/2010/main" val="4148492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0301FE-2512-4D9E-8C0E-AEB582C155BA}" type="datetimeFigureOut">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DA4E7-35FC-4E7D-AF90-A9CD604B48B6}" type="slidenum">
              <a:rPr lang="en-US" smtClean="0"/>
              <a:t>‹#›</a:t>
            </a:fld>
            <a:endParaRPr lang="en-US"/>
          </a:p>
        </p:txBody>
      </p:sp>
    </p:spTree>
    <p:extLst>
      <p:ext uri="{BB962C8B-B14F-4D97-AF65-F5344CB8AC3E}">
        <p14:creationId xmlns:p14="http://schemas.microsoft.com/office/powerpoint/2010/main" val="1872334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0301FE-2512-4D9E-8C0E-AEB582C155BA}" type="datetimeFigureOut">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DA4E7-35FC-4E7D-AF90-A9CD604B48B6}" type="slidenum">
              <a:rPr lang="en-US" smtClean="0"/>
              <a:t>‹#›</a:t>
            </a:fld>
            <a:endParaRPr lang="en-US"/>
          </a:p>
        </p:txBody>
      </p:sp>
    </p:spTree>
    <p:extLst>
      <p:ext uri="{BB962C8B-B14F-4D97-AF65-F5344CB8AC3E}">
        <p14:creationId xmlns:p14="http://schemas.microsoft.com/office/powerpoint/2010/main" val="249317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0301FE-2512-4D9E-8C0E-AEB582C155BA}" type="datetimeFigureOut">
              <a:rPr lang="en-US" smtClean="0"/>
              <a:t>5/17/2021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ADA4E7-35FC-4E7D-AF90-A9CD604B48B6}" type="slidenum">
              <a:rPr lang="en-US" smtClean="0"/>
              <a:t>‹#›</a:t>
            </a:fld>
            <a:endParaRPr lang="en-US"/>
          </a:p>
        </p:txBody>
      </p:sp>
    </p:spTree>
    <p:extLst>
      <p:ext uri="{BB962C8B-B14F-4D97-AF65-F5344CB8AC3E}">
        <p14:creationId xmlns:p14="http://schemas.microsoft.com/office/powerpoint/2010/main" val="402679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A3819-2F55-475A-BB40-92F9AAE545FC}"/>
              </a:ext>
            </a:extLst>
          </p:cNvPr>
          <p:cNvSpPr>
            <a:spLocks noGrp="1"/>
          </p:cNvSpPr>
          <p:nvPr>
            <p:ph type="title"/>
          </p:nvPr>
        </p:nvSpPr>
        <p:spPr/>
        <p:txBody>
          <a:bodyPr>
            <a:normAutofit/>
          </a:bodyPr>
          <a:lstStyle/>
          <a:p>
            <a:pPr algn="ctr"/>
            <a:r>
              <a:rPr lang="en-US" sz="3200" dirty="0">
                <a:solidFill>
                  <a:srgbClr val="002060"/>
                </a:solidFill>
                <a:latin typeface="Times New Roman" panose="02020603050405020304" pitchFamily="18" charset="0"/>
                <a:cs typeface="Times New Roman" panose="02020603050405020304" pitchFamily="18" charset="0"/>
              </a:rPr>
              <a:t>TR</a:t>
            </a:r>
            <a:r>
              <a:rPr lang="vi-VN" sz="3200" dirty="0">
                <a:solidFill>
                  <a:srgbClr val="002060"/>
                </a:solidFill>
                <a:latin typeface="Times New Roman" panose="02020603050405020304" pitchFamily="18" charset="0"/>
                <a:cs typeface="Times New Roman" panose="02020603050405020304" pitchFamily="18" charset="0"/>
              </a:rPr>
              <a:t>ƯỜNG</a:t>
            </a:r>
            <a:r>
              <a:rPr lang="en-US" sz="3200" dirty="0">
                <a:solidFill>
                  <a:srgbClr val="002060"/>
                </a:solidFill>
                <a:latin typeface="Times New Roman" panose="02020603050405020304" pitchFamily="18" charset="0"/>
                <a:cs typeface="Times New Roman" panose="02020603050405020304" pitchFamily="18" charset="0"/>
              </a:rPr>
              <a:t> TH&amp;THCS PHONG ĐÔNG</a:t>
            </a:r>
          </a:p>
        </p:txBody>
      </p:sp>
      <p:sp>
        <p:nvSpPr>
          <p:cNvPr id="3" name="Content Placeholder 2">
            <a:extLst>
              <a:ext uri="{FF2B5EF4-FFF2-40B4-BE49-F238E27FC236}">
                <a16:creationId xmlns:a16="http://schemas.microsoft.com/office/drawing/2014/main" id="{2BA13318-3634-4728-B067-0460A3A18988}"/>
              </a:ext>
            </a:extLst>
          </p:cNvPr>
          <p:cNvSpPr>
            <a:spLocks noGrp="1"/>
          </p:cNvSpPr>
          <p:nvPr>
            <p:ph idx="1"/>
          </p:nvPr>
        </p:nvSpPr>
        <p:spPr>
          <a:xfrm>
            <a:off x="838200" y="1825625"/>
            <a:ext cx="10515600" cy="1116358"/>
          </a:xfrm>
        </p:spPr>
        <p:txBody>
          <a:bodyPr>
            <a:normAutofit/>
          </a:bodyPr>
          <a:lstStyle/>
          <a:p>
            <a:pPr marL="0" indent="0" algn="ctr">
              <a:buNone/>
            </a:pPr>
            <a:r>
              <a:rPr lang="en-US" sz="3200" dirty="0">
                <a:solidFill>
                  <a:srgbClr val="FF0000"/>
                </a:solidFill>
                <a:latin typeface="Times New Roman" panose="02020603050405020304" pitchFamily="18" charset="0"/>
                <a:cs typeface="Times New Roman" panose="02020603050405020304" pitchFamily="18" charset="0"/>
              </a:rPr>
              <a:t>MÔM TIẾNG VIỆT LỚP 2</a:t>
            </a:r>
          </a:p>
          <a:p>
            <a:pPr marL="0" indent="0" algn="ctr">
              <a:buNone/>
            </a:pPr>
            <a:r>
              <a:rPr lang="en-US" sz="3200" dirty="0">
                <a:solidFill>
                  <a:srgbClr val="FF0000"/>
                </a:solidFill>
                <a:latin typeface="Times New Roman" panose="02020603050405020304" pitchFamily="18" charset="0"/>
                <a:cs typeface="Times New Roman" panose="02020603050405020304" pitchFamily="18" charset="0"/>
              </a:rPr>
              <a:t>BÀI 22 A: </a:t>
            </a:r>
            <a:r>
              <a:rPr lang="en-US" sz="3200" dirty="0" err="1">
                <a:solidFill>
                  <a:srgbClr val="002060"/>
                </a:solidFill>
                <a:latin typeface="Times New Roman" panose="02020603050405020304" pitchFamily="18" charset="0"/>
                <a:cs typeface="Times New Roman" panose="02020603050405020304" pitchFamily="18" charset="0"/>
              </a:rPr>
              <a:t>Vì</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sao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một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trí</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khôn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lại</a:t>
            </a:r>
            <a:r>
              <a:rPr lang="en-US" sz="3200" dirty="0">
                <a:solidFill>
                  <a:srgbClr val="002060"/>
                </a:solidFill>
                <a:latin typeface="Times New Roman" panose="02020603050405020304" pitchFamily="18" charset="0"/>
                <a:cs typeface="Times New Roman" panose="02020603050405020304" pitchFamily="18" charset="0"/>
              </a:rPr>
              <a:t> h</a:t>
            </a:r>
            <a:r>
              <a:rPr lang="vi-VN" sz="3200" dirty="0">
                <a:solidFill>
                  <a:srgbClr val="002060"/>
                </a:solidFill>
                <a:latin typeface="Times New Roman" panose="02020603050405020304" pitchFamily="18" charset="0"/>
                <a:cs typeface="Times New Roman" panose="02020603050405020304" pitchFamily="18" charset="0"/>
              </a:rPr>
              <a:t>ơ</a:t>
            </a:r>
            <a:r>
              <a:rPr lang="en-US" sz="3200" dirty="0">
                <a:solidFill>
                  <a:srgbClr val="002060"/>
                </a:solidFill>
                <a:latin typeface="Times New Roman" panose="02020603050405020304" pitchFamily="18" charset="0"/>
                <a:cs typeface="Times New Roman" panose="02020603050405020304" pitchFamily="18" charset="0"/>
              </a:rPr>
              <a:t>n tram </a:t>
            </a:r>
            <a:r>
              <a:rPr lang="en-US" sz="3200" dirty="0" err="1">
                <a:solidFill>
                  <a:srgbClr val="002060"/>
                </a:solidFill>
                <a:latin typeface="Times New Roman" panose="02020603050405020304" pitchFamily="18" charset="0"/>
                <a:cs typeface="Times New Roman" panose="02020603050405020304" pitchFamily="18" charset="0"/>
              </a:rPr>
              <a:t>trí</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khôn</a:t>
            </a:r>
            <a:r>
              <a:rPr lang="en-US" sz="3200" dirty="0">
                <a:solidFill>
                  <a:srgbClr val="002060"/>
                </a:solidFill>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B1CCC84B-FCEF-417B-A11B-BFECDC1F9CC9}"/>
              </a:ext>
            </a:extLst>
          </p:cNvPr>
          <p:cNvSpPr txBox="1"/>
          <p:nvPr/>
        </p:nvSpPr>
        <p:spPr>
          <a:xfrm>
            <a:off x="2888976" y="5102087"/>
            <a:ext cx="7023652" cy="584775"/>
          </a:xfrm>
          <a:prstGeom prst="rect">
            <a:avLst/>
          </a:prstGeom>
          <a:noFill/>
        </p:spPr>
        <p:txBody>
          <a:bodyPr wrap="square" rtlCol="0">
            <a:spAutoFit/>
          </a:bodyPr>
          <a:lstStyle/>
          <a:p>
            <a:pPr algn="ctr"/>
            <a:r>
              <a:rPr lang="en-US" sz="3200" dirty="0" err="1">
                <a:solidFill>
                  <a:srgbClr val="0070C0"/>
                </a:solidFill>
                <a:latin typeface="Times New Roman" panose="02020603050405020304" pitchFamily="18" charset="0"/>
                <a:cs typeface="Times New Roman" panose="02020603050405020304" pitchFamily="18" charset="0"/>
              </a:rPr>
              <a:t>Giáo</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viên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Danh</a:t>
            </a:r>
            <a:r>
              <a:rPr lang="en-US" sz="3200" dirty="0">
                <a:solidFill>
                  <a:srgbClr val="0070C0"/>
                </a:solidFill>
                <a:latin typeface="Times New Roman" panose="02020603050405020304" pitchFamily="18" charset="0"/>
                <a:cs typeface="Times New Roman" panose="02020603050405020304" pitchFamily="18" charset="0"/>
              </a:rPr>
              <a:t> Th</a:t>
            </a:r>
            <a:r>
              <a:rPr lang="vi-VN" sz="3200" dirty="0">
                <a:solidFill>
                  <a:srgbClr val="0070C0"/>
                </a:solidFill>
                <a:latin typeface="Times New Roman" panose="02020603050405020304" pitchFamily="18" charset="0"/>
                <a:cs typeface="Times New Roman" panose="02020603050405020304" pitchFamily="18" charset="0"/>
              </a:rPr>
              <a:t>ươ</a:t>
            </a:r>
            <a:r>
              <a:rPr lang="en-US" sz="3200" dirty="0">
                <a:solidFill>
                  <a:srgbClr val="0070C0"/>
                </a:solidFill>
                <a:latin typeface="Times New Roman" panose="02020603050405020304" pitchFamily="18" charset="0"/>
                <a:cs typeface="Times New Roman" panose="02020603050405020304" pitchFamily="18" charset="0"/>
              </a:rPr>
              <a:t>ng.</a:t>
            </a:r>
          </a:p>
        </p:txBody>
      </p:sp>
    </p:spTree>
    <p:extLst>
      <p:ext uri="{BB962C8B-B14F-4D97-AF65-F5344CB8AC3E}">
        <p14:creationId xmlns:p14="http://schemas.microsoft.com/office/powerpoint/2010/main" val="1561609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3186"/>
            <a:ext cx="9144000" cy="940158"/>
          </a:xfrm>
        </p:spPr>
        <p:txBody>
          <a:bodyPr>
            <a:normAutofit fontScale="90000"/>
          </a:bodyPr>
          <a:lstStyle/>
          <a:p>
            <a:r>
              <a:rPr lang="vi-VN" sz="3600" b="1" dirty="0"/>
              <a:t>A. Hoạt động cơ bản</a:t>
            </a:r>
            <a:br>
              <a:rPr lang="vi-VN" sz="3600" b="1" dirty="0"/>
            </a:b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04803" y="1394657"/>
            <a:ext cx="4373216" cy="566666"/>
          </a:xfrm>
        </p:spPr>
        <p:txBody>
          <a:bodyPr>
            <a:normAutofit lnSpcReduction="10000"/>
          </a:bodyPr>
          <a:lstStyle/>
          <a:p>
            <a:r>
              <a:rPr lang="en-US" sz="3600" dirty="0">
                <a:latin typeface="Times New Roman" panose="02020603050405020304" pitchFamily="18" charset="0"/>
                <a:cs typeface="Times New Roman" panose="02020603050405020304" pitchFamily="18" charset="0"/>
              </a:rPr>
              <a:t>a. </a:t>
            </a:r>
            <a:r>
              <a:rPr lang="en-US" sz="3600" dirty="0" err="1">
                <a:latin typeface="Times New Roman" panose="02020603050405020304" pitchFamily="18" charset="0"/>
                <a:cs typeface="Times New Roman" panose="02020603050405020304" pitchFamily="18" charset="0"/>
              </a:rPr>
              <a:t>Chồn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đang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p:txBody>
      </p:sp>
      <p:sp>
        <p:nvSpPr>
          <p:cNvPr id="4" name="Title 1"/>
          <p:cNvSpPr txBox="1">
            <a:spLocks/>
          </p:cNvSpPr>
          <p:nvPr/>
        </p:nvSpPr>
        <p:spPr>
          <a:xfrm>
            <a:off x="53007" y="409981"/>
            <a:ext cx="7090011" cy="940158"/>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latin typeface="Times New Roman" panose="02020603050405020304" pitchFamily="18" charset="0"/>
                <a:cs typeface="Times New Roman" panose="02020603050405020304" pitchFamily="18" charset="0"/>
              </a:rPr>
              <a:t>1. </a:t>
            </a:r>
            <a:r>
              <a:rPr lang="en-US" sz="3600" b="1" dirty="0" err="1">
                <a:latin typeface="Times New Roman" panose="02020603050405020304" pitchFamily="18" charset="0"/>
                <a:cs typeface="Times New Roman" panose="02020603050405020304" pitchFamily="18" charset="0"/>
              </a:rPr>
              <a:t>Quan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sát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tranh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trả</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lời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câu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hỏi</a:t>
            </a:r>
            <a:r>
              <a:rPr lang="en-US" sz="3600" b="1"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5" name="Rectangle 4"/>
          <p:cNvSpPr/>
          <p:nvPr/>
        </p:nvSpPr>
        <p:spPr>
          <a:xfrm>
            <a:off x="-1" y="1793871"/>
            <a:ext cx="12298019" cy="646331"/>
          </a:xfrm>
          <a:prstGeom prst="rect">
            <a:avLst/>
          </a:prstGeom>
        </p:spPr>
        <p:txBody>
          <a:bodyPr wrap="square">
            <a:spAutoFit/>
          </a:bodyPr>
          <a:lstStyle/>
          <a:p>
            <a:r>
              <a:rPr lang="vi-VN" sz="3600" b="0" i="0" dirty="0">
                <a:solidFill>
                  <a:srgbClr val="0070C0"/>
                </a:solidFill>
                <a:effectLst/>
                <a:latin typeface="+mj-lt"/>
              </a:rPr>
              <a:t>Chồn đang nói chuyện với Gà Rừng xem ai có nhiều trí khôn hơn</a:t>
            </a:r>
            <a:endParaRPr lang="en-US" sz="3600" dirty="0">
              <a:solidFill>
                <a:srgbClr val="0070C0"/>
              </a:solidFill>
              <a:latin typeface="+mj-lt"/>
            </a:endParaRPr>
          </a:p>
        </p:txBody>
      </p:sp>
      <p:sp>
        <p:nvSpPr>
          <p:cNvPr id="6" name="Rectangle 5"/>
          <p:cNvSpPr/>
          <p:nvPr/>
        </p:nvSpPr>
        <p:spPr>
          <a:xfrm>
            <a:off x="456065" y="2475707"/>
            <a:ext cx="6690934" cy="646331"/>
          </a:xfrm>
          <a:prstGeom prst="rect">
            <a:avLst/>
          </a:prstGeom>
        </p:spPr>
        <p:txBody>
          <a:bodyPr wrap="none">
            <a:spAutoFit/>
          </a:bodyPr>
          <a:lstStyle/>
          <a:p>
            <a:r>
              <a:rPr lang="vi-VN" sz="3600" b="0" i="0" dirty="0">
                <a:effectLst/>
                <a:latin typeface="+mj-lt"/>
              </a:rPr>
              <a:t>b. Theo em, con vật nào khôn hơn?</a:t>
            </a:r>
            <a:endParaRPr lang="en-US" sz="3600" dirty="0">
              <a:latin typeface="+mj-lt"/>
            </a:endParaRPr>
          </a:p>
        </p:txBody>
      </p:sp>
      <p:sp>
        <p:nvSpPr>
          <p:cNvPr id="7" name="Rectangle 6"/>
          <p:cNvSpPr/>
          <p:nvPr/>
        </p:nvSpPr>
        <p:spPr>
          <a:xfrm>
            <a:off x="138948" y="3032300"/>
            <a:ext cx="8513869" cy="646331"/>
          </a:xfrm>
          <a:prstGeom prst="rect">
            <a:avLst/>
          </a:prstGeom>
        </p:spPr>
        <p:txBody>
          <a:bodyPr wrap="none">
            <a:spAutoFit/>
          </a:bodyPr>
          <a:lstStyle/>
          <a:p>
            <a:r>
              <a:rPr lang="vi-VN" sz="3600" b="0" i="0" dirty="0">
                <a:solidFill>
                  <a:srgbClr val="0070C0"/>
                </a:solidFill>
                <a:effectLst/>
                <a:latin typeface="+mj-lt"/>
              </a:rPr>
              <a:t>con Gà Rừng có nhiều trí khôn hơn con chồn</a:t>
            </a:r>
            <a:endParaRPr lang="en-US" sz="3600" dirty="0">
              <a:solidFill>
                <a:srgbClr val="0070C0"/>
              </a:solidFill>
              <a:latin typeface="+mj-lt"/>
            </a:endParaRPr>
          </a:p>
        </p:txBody>
      </p:sp>
    </p:spTree>
    <p:extLst>
      <p:ext uri="{BB962C8B-B14F-4D97-AF65-F5344CB8AC3E}">
        <p14:creationId xmlns:p14="http://schemas.microsoft.com/office/powerpoint/2010/main" val="354298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fltVal val="0"/>
                                          </p:val>
                                        </p:tav>
                                        <p:tav tm="100000">
                                          <p:val>
                                            <p:strVal val="#ppt_w"/>
                                          </p:val>
                                        </p:tav>
                                      </p:tavLst>
                                    </p:anim>
                                    <p:anim calcmode="lin" valueType="num">
                                      <p:cBhvr>
                                        <p:cTn id="25" dur="1000" fill="hold"/>
                                        <p:tgtEl>
                                          <p:spTgt spid="5"/>
                                        </p:tgtEl>
                                        <p:attrNameLst>
                                          <p:attrName>ppt_h</p:attrName>
                                        </p:attrNameLst>
                                      </p:cBhvr>
                                      <p:tavLst>
                                        <p:tav tm="0">
                                          <p:val>
                                            <p:fltVal val="0"/>
                                          </p:val>
                                        </p:tav>
                                        <p:tav tm="100000">
                                          <p:val>
                                            <p:strVal val="#ppt_h"/>
                                          </p:val>
                                        </p:tav>
                                      </p:tavLst>
                                    </p:anim>
                                    <p:anim calcmode="lin" valueType="num">
                                      <p:cBhvr>
                                        <p:cTn id="26" dur="1000" fill="hold"/>
                                        <p:tgtEl>
                                          <p:spTgt spid="5"/>
                                        </p:tgtEl>
                                        <p:attrNameLst>
                                          <p:attrName>style.rotation</p:attrName>
                                        </p:attrNameLst>
                                      </p:cBhvr>
                                      <p:tavLst>
                                        <p:tav tm="0">
                                          <p:val>
                                            <p:fltVal val="90"/>
                                          </p:val>
                                        </p:tav>
                                        <p:tav tm="100000">
                                          <p:val>
                                            <p:fltVal val="0"/>
                                          </p:val>
                                        </p:tav>
                                      </p:tavLst>
                                    </p:anim>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style.rotation</p:attrName>
                                        </p:attrNameLst>
                                      </p:cBhvr>
                                      <p:tavLst>
                                        <p:tav tm="0">
                                          <p:val>
                                            <p:fltVal val="90"/>
                                          </p:val>
                                        </p:tav>
                                        <p:tav tm="100000">
                                          <p:val>
                                            <p:fltVal val="0"/>
                                          </p:val>
                                        </p:tav>
                                      </p:tavLst>
                                    </p:anim>
                                    <p:animEffect transition="in" filter="fade">
                                      <p:cBhvr>
                                        <p:cTn id="4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375409"/>
            <a:ext cx="1191851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3. </a:t>
            </a:r>
            <a:r>
              <a:rPr kumimoji="0" lang="en-US" altLang="en-US" sz="36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Tìm</a:t>
            </a: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6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lời</a:t>
            </a: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6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giải</a:t>
            </a: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6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nghĩa</a:t>
            </a: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36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cột</a:t>
            </a: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B </a:t>
            </a:r>
            <a:r>
              <a:rPr kumimoji="0" lang="en-US" altLang="en-US" sz="36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phù</a:t>
            </a: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6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hợp</a:t>
            </a: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6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6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mỗi</a:t>
            </a: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6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từ</a:t>
            </a: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6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ngữ</a:t>
            </a: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36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cột</a:t>
            </a:r>
            <a:r>
              <a:rPr kumimoji="0" lang="en-US" altLang="en-US" sz="3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a:t>
            </a:r>
            <a:endParaRPr kumimoji="0" lang="en-US" altLang="en-US" sz="3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p:txBody>
      </p:sp>
      <p:pic>
        <p:nvPicPr>
          <p:cNvPr id="1026" name="Picture 2" descr="https://tech12h.com/sites/default/files/styles/inbody400/public/10_114.png?itok=ZzPy9by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353" y="1146220"/>
            <a:ext cx="10279894" cy="237391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005330" y="1751527"/>
            <a:ext cx="1004552" cy="9787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005330" y="1751527"/>
            <a:ext cx="1004552" cy="48939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005330" y="2730322"/>
            <a:ext cx="1004552" cy="4507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005330" y="2240924"/>
            <a:ext cx="1004552" cy="9401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43435" y="3556592"/>
            <a:ext cx="11440734" cy="1200329"/>
          </a:xfrm>
          <a:prstGeom prst="rect">
            <a:avLst/>
          </a:prstGeom>
        </p:spPr>
        <p:txBody>
          <a:bodyPr wrap="square">
            <a:spAutoFit/>
          </a:bodyPr>
          <a:lstStyle/>
          <a:p>
            <a:r>
              <a:rPr lang="vi-VN" sz="3600" b="1" i="0" dirty="0">
                <a:solidFill>
                  <a:srgbClr val="000000"/>
                </a:solidFill>
                <a:effectLst/>
                <a:latin typeface="+mj-lt"/>
              </a:rPr>
              <a:t>6. Thảo luận, trả lời câu hỏi:</a:t>
            </a:r>
            <a:endParaRPr lang="vi-VN" sz="3600" b="0" i="0" dirty="0">
              <a:solidFill>
                <a:srgbClr val="000000"/>
              </a:solidFill>
              <a:effectLst/>
              <a:latin typeface="+mj-lt"/>
            </a:endParaRPr>
          </a:p>
          <a:p>
            <a:r>
              <a:rPr lang="vi-VN" sz="3600" b="0" i="0" dirty="0">
                <a:solidFill>
                  <a:srgbClr val="000000"/>
                </a:solidFill>
                <a:effectLst/>
                <a:latin typeface="+mj-lt"/>
              </a:rPr>
              <a:t>Chồn thông minh hơn hay Gà Rừng thông minh hơn?</a:t>
            </a:r>
          </a:p>
        </p:txBody>
      </p:sp>
      <p:sp>
        <p:nvSpPr>
          <p:cNvPr id="18" name="Rectangle 17"/>
          <p:cNvSpPr/>
          <p:nvPr/>
        </p:nvSpPr>
        <p:spPr>
          <a:xfrm>
            <a:off x="416353" y="4657638"/>
            <a:ext cx="11502165" cy="2308324"/>
          </a:xfrm>
          <a:prstGeom prst="rect">
            <a:avLst/>
          </a:prstGeom>
        </p:spPr>
        <p:txBody>
          <a:bodyPr wrap="square">
            <a:spAutoFit/>
          </a:bodyPr>
          <a:lstStyle/>
          <a:p>
            <a:r>
              <a:rPr lang="vi-VN" sz="3600" b="0" i="0" dirty="0">
                <a:solidFill>
                  <a:srgbClr val="0070C0"/>
                </a:solidFill>
                <a:effectLst/>
                <a:latin typeface="+mj-lt"/>
              </a:rPr>
              <a:t>Gà Rừng thông minh hơn Chồn. Bởi vì, mặc dù chồn khoe với Gà Rừng có hàng trăm trí khôn. Nhưng khi gặp nguy hiểm, chỉ có Gà Rừng mới có sáng kiến</a:t>
            </a:r>
            <a:r>
              <a:rPr lang="en-US" sz="3600" b="0" i="0" dirty="0">
                <a:solidFill>
                  <a:srgbClr val="0070C0"/>
                </a:solidFill>
                <a:effectLst/>
                <a:latin typeface="+mj-lt"/>
              </a:rPr>
              <a:t>, </a:t>
            </a:r>
            <a:r>
              <a:rPr lang="vi-VN" sz="3600" b="0" i="0" dirty="0">
                <a:solidFill>
                  <a:srgbClr val="0070C0"/>
                </a:solidFill>
                <a:effectLst/>
                <a:latin typeface="+mj-lt"/>
              </a:rPr>
              <a:t>giúp cả Gà Rừng và Chồn đều thoát khỏi nguy hiểm.</a:t>
            </a:r>
            <a:endParaRPr lang="en-US" sz="3600" dirty="0">
              <a:solidFill>
                <a:srgbClr val="0070C0"/>
              </a:solidFill>
              <a:latin typeface="+mj-lt"/>
            </a:endParaRPr>
          </a:p>
        </p:txBody>
      </p:sp>
    </p:spTree>
    <p:extLst>
      <p:ext uri="{BB962C8B-B14F-4D97-AF65-F5344CB8AC3E}">
        <p14:creationId xmlns:p14="http://schemas.microsoft.com/office/powerpoint/2010/main" val="229755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Vertical)">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inVertic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arn(inVertical)">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barn(inVertical)">
                                      <p:cBhvr>
                                        <p:cTn id="4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33137" y="101888"/>
            <a:ext cx="4911922" cy="646331"/>
          </a:xfrm>
          <a:prstGeom prst="rect">
            <a:avLst/>
          </a:prstGeom>
        </p:spPr>
        <p:txBody>
          <a:bodyPr wrap="none">
            <a:spAutoFit/>
          </a:bodyPr>
          <a:lstStyle/>
          <a:p>
            <a:r>
              <a:rPr lang="en-US" sz="3600" b="1" i="0" dirty="0">
                <a:solidFill>
                  <a:srgbClr val="000000"/>
                </a:solidFill>
                <a:effectLst/>
                <a:latin typeface="Times New Roman" panose="02020603050405020304" pitchFamily="18" charset="0"/>
                <a:cs typeface="Times New Roman" panose="02020603050405020304" pitchFamily="18" charset="0"/>
              </a:rPr>
              <a:t>B. </a:t>
            </a:r>
            <a:r>
              <a:rPr lang="en-US" sz="3600" b="1" i="0" dirty="0" err="1">
                <a:solidFill>
                  <a:srgbClr val="000000"/>
                </a:solidFill>
                <a:effectLst/>
                <a:latin typeface="Times New Roman" panose="02020603050405020304" pitchFamily="18" charset="0"/>
                <a:cs typeface="Times New Roman" panose="02020603050405020304" pitchFamily="18" charset="0"/>
              </a:rPr>
              <a:t>Hoạt</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động</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thực</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hành</a:t>
            </a:r>
            <a:endParaRPr lang="en-US" sz="3600" b="1" i="0" dirty="0">
              <a:solidFill>
                <a:srgbClr val="000000"/>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480952" y="797346"/>
            <a:ext cx="6253315" cy="646331"/>
          </a:xfrm>
          <a:prstGeom prst="rect">
            <a:avLst/>
          </a:prstGeom>
        </p:spPr>
        <p:txBody>
          <a:bodyPr wrap="none">
            <a:spAutoFit/>
          </a:bodyPr>
          <a:lstStyle/>
          <a:p>
            <a:r>
              <a:rPr lang="en-US" sz="3600" b="1" i="0" dirty="0">
                <a:solidFill>
                  <a:srgbClr val="000000"/>
                </a:solidFill>
                <a:effectLst/>
                <a:latin typeface="Times New Roman" panose="02020603050405020304" pitchFamily="18" charset="0"/>
                <a:cs typeface="Times New Roman" panose="02020603050405020304" pitchFamily="18" charset="0"/>
              </a:rPr>
              <a:t>1. </a:t>
            </a:r>
            <a:r>
              <a:rPr lang="en-US" sz="3600" b="1" i="0" dirty="0" err="1">
                <a:solidFill>
                  <a:srgbClr val="000000"/>
                </a:solidFill>
                <a:effectLst/>
                <a:latin typeface="Times New Roman" panose="02020603050405020304" pitchFamily="18" charset="0"/>
                <a:cs typeface="Times New Roman" panose="02020603050405020304" pitchFamily="18" charset="0"/>
              </a:rPr>
              <a:t>Thảo</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luận</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để</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trả</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lời</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câu</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hỏi</a:t>
            </a:r>
            <a:r>
              <a:rPr lang="en-US" sz="3600" b="1" i="0" dirty="0">
                <a:solidFill>
                  <a:srgbClr val="000000"/>
                </a:solidFill>
                <a:effectLst/>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6" name="Rectangle 5"/>
          <p:cNvSpPr/>
          <p:nvPr/>
        </p:nvSpPr>
        <p:spPr>
          <a:xfrm>
            <a:off x="120345" y="1418701"/>
            <a:ext cx="12088828" cy="646331"/>
          </a:xfrm>
          <a:prstGeom prst="rect">
            <a:avLst/>
          </a:prstGeom>
        </p:spPr>
        <p:txBody>
          <a:bodyPr wrap="square">
            <a:spAutoFit/>
          </a:bodyPr>
          <a:lstStyle/>
          <a:p>
            <a:r>
              <a:rPr lang="vi-VN" sz="3600" b="0" i="0" dirty="0">
                <a:solidFill>
                  <a:srgbClr val="000000"/>
                </a:solidFill>
                <a:effectLst/>
                <a:latin typeface="+mj-lt"/>
              </a:rPr>
              <a:t>a. Tìm những câu nói lên thái độ của Chồn coi thường Gà Rừng?</a:t>
            </a:r>
            <a:endParaRPr lang="en-US" sz="3600" dirty="0">
              <a:latin typeface="+mj-lt"/>
            </a:endParaRPr>
          </a:p>
        </p:txBody>
      </p:sp>
      <p:sp>
        <p:nvSpPr>
          <p:cNvPr id="7" name="Rectangle 6"/>
          <p:cNvSpPr/>
          <p:nvPr/>
        </p:nvSpPr>
        <p:spPr>
          <a:xfrm>
            <a:off x="588536" y="2046600"/>
            <a:ext cx="7570021" cy="646331"/>
          </a:xfrm>
          <a:prstGeom prst="rect">
            <a:avLst/>
          </a:prstGeom>
        </p:spPr>
        <p:txBody>
          <a:bodyPr wrap="none">
            <a:spAutoFit/>
          </a:bodyPr>
          <a:lstStyle/>
          <a:p>
            <a:r>
              <a:rPr lang="vi-VN" sz="3600" b="0" i="0" dirty="0">
                <a:solidFill>
                  <a:srgbClr val="0070C0"/>
                </a:solidFill>
                <a:effectLst/>
                <a:latin typeface="Times New Roman" panose="02020603050405020304" pitchFamily="18" charset="0"/>
                <a:cs typeface="Times New Roman" panose="02020603050405020304" pitchFamily="18" charset="0"/>
              </a:rPr>
              <a:t>Câu </a:t>
            </a:r>
            <a:r>
              <a:rPr lang="en-US" sz="3600" b="0" i="0" dirty="0">
                <a:solidFill>
                  <a:srgbClr val="0070C0"/>
                </a:solidFill>
                <a:effectLst/>
                <a:latin typeface="Times New Roman" panose="02020603050405020304" pitchFamily="18" charset="0"/>
                <a:cs typeface="Times New Roman" panose="02020603050405020304" pitchFamily="18" charset="0"/>
              </a:rPr>
              <a:t>"</a:t>
            </a:r>
            <a:r>
              <a:rPr lang="en-US" sz="3600" b="0" i="0" dirty="0" err="1">
                <a:solidFill>
                  <a:srgbClr val="0070C0"/>
                </a:solidFill>
                <a:effectLst/>
                <a:latin typeface="Times New Roman" panose="02020603050405020304" pitchFamily="18" charset="0"/>
                <a:cs typeface="Times New Roman" panose="02020603050405020304" pitchFamily="18" charset="0"/>
              </a:rPr>
              <a:t>Ít</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thế</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sao</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Mình</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thì</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có</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hàng</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trăm</a:t>
            </a:r>
            <a:r>
              <a:rPr lang="en-US" sz="3600" b="0" i="0" dirty="0">
                <a:solidFill>
                  <a:srgbClr val="0070C0"/>
                </a:solidFill>
                <a:effectLst/>
                <a:latin typeface="Times New Roman" panose="02020603050405020304" pitchFamily="18" charset="0"/>
                <a:cs typeface="Times New Roman" panose="02020603050405020304" pitchFamily="18" charset="0"/>
              </a:rPr>
              <a:t>"</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20340" y="2642402"/>
            <a:ext cx="6641562" cy="646331"/>
          </a:xfrm>
          <a:prstGeom prst="rect">
            <a:avLst/>
          </a:prstGeom>
        </p:spPr>
        <p:txBody>
          <a:bodyPr wrap="none">
            <a:spAutoFit/>
          </a:bodyPr>
          <a:lstStyle/>
          <a:p>
            <a:r>
              <a:rPr lang="vi-VN" sz="3600" b="0" i="0" dirty="0">
                <a:effectLst/>
                <a:latin typeface="+mj-lt"/>
              </a:rPr>
              <a:t>b. Khi gặp nạn, chồn như thế nào? </a:t>
            </a:r>
            <a:endParaRPr lang="en-US" sz="3600" dirty="0">
              <a:latin typeface="+mj-lt"/>
            </a:endParaRPr>
          </a:p>
        </p:txBody>
      </p:sp>
      <p:sp>
        <p:nvSpPr>
          <p:cNvPr id="10" name="Rectangle 9"/>
          <p:cNvSpPr/>
          <p:nvPr/>
        </p:nvSpPr>
        <p:spPr>
          <a:xfrm>
            <a:off x="146097" y="3131593"/>
            <a:ext cx="12088833" cy="1200329"/>
          </a:xfrm>
          <a:prstGeom prst="rect">
            <a:avLst/>
          </a:prstGeom>
        </p:spPr>
        <p:txBody>
          <a:bodyPr wrap="square">
            <a:spAutoFit/>
          </a:bodyPr>
          <a:lstStyle/>
          <a:p>
            <a:r>
              <a:rPr lang="vi-VN" sz="3600" b="0" i="0" dirty="0">
                <a:solidFill>
                  <a:srgbClr val="0070C0"/>
                </a:solidFill>
                <a:effectLst/>
                <a:latin typeface="+mj-lt"/>
              </a:rPr>
              <a:t>Khi gặp nạn, Chồn tỏ ra lo lắng, buồn bã vì chưa nghĩ ra kế gì để thoát khỏi tay người thợ săn.</a:t>
            </a:r>
            <a:endParaRPr lang="en-US" sz="3600" dirty="0">
              <a:solidFill>
                <a:srgbClr val="0070C0"/>
              </a:solidFill>
              <a:latin typeface="+mj-lt"/>
            </a:endParaRPr>
          </a:p>
        </p:txBody>
      </p:sp>
      <p:sp>
        <p:nvSpPr>
          <p:cNvPr id="11" name="Rectangle 10"/>
          <p:cNvSpPr/>
          <p:nvPr/>
        </p:nvSpPr>
        <p:spPr>
          <a:xfrm>
            <a:off x="146097" y="4310112"/>
            <a:ext cx="9065302" cy="646331"/>
          </a:xfrm>
          <a:prstGeom prst="rect">
            <a:avLst/>
          </a:prstGeom>
        </p:spPr>
        <p:txBody>
          <a:bodyPr wrap="none">
            <a:spAutoFit/>
          </a:bodyPr>
          <a:lstStyle/>
          <a:p>
            <a:r>
              <a:rPr lang="en-US" sz="3600" b="0" i="0" dirty="0">
                <a:effectLst/>
                <a:latin typeface="Times New Roman" panose="02020603050405020304" pitchFamily="18" charset="0"/>
                <a:cs typeface="Times New Roman" panose="02020603050405020304" pitchFamily="18" charset="0"/>
              </a:rPr>
              <a:t>c. </a:t>
            </a:r>
            <a:r>
              <a:rPr lang="en-US" sz="3600" b="0" i="0" dirty="0" err="1">
                <a:effectLst/>
                <a:latin typeface="Times New Roman" panose="02020603050405020304" pitchFamily="18" charset="0"/>
                <a:cs typeface="Times New Roman" panose="02020603050405020304" pitchFamily="18" charset="0"/>
              </a:rPr>
              <a:t>Gà</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Rừng</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đã</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nghĩ</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ra</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kế</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gì</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để</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cả</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hai</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thoát</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nạn</a:t>
            </a:r>
            <a:r>
              <a:rPr lang="en-US" sz="3600" b="0" i="0" dirty="0">
                <a:effectLst/>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12" name="Rectangle 11"/>
          <p:cNvSpPr/>
          <p:nvPr/>
        </p:nvSpPr>
        <p:spPr>
          <a:xfrm>
            <a:off x="55949" y="5205090"/>
            <a:ext cx="11509279" cy="1200329"/>
          </a:xfrm>
          <a:prstGeom prst="rect">
            <a:avLst/>
          </a:prstGeom>
        </p:spPr>
        <p:txBody>
          <a:bodyPr wrap="square">
            <a:spAutoFit/>
          </a:bodyPr>
          <a:lstStyle/>
          <a:p>
            <a:r>
              <a:rPr lang="en-US" sz="3600" b="0" i="0" dirty="0" err="1">
                <a:solidFill>
                  <a:srgbClr val="0070C0"/>
                </a:solidFill>
                <a:effectLst/>
                <a:latin typeface="Times New Roman" panose="02020603050405020304" pitchFamily="18" charset="0"/>
                <a:cs typeface="Times New Roman" panose="02020603050405020304" pitchFamily="18" charset="0"/>
              </a:rPr>
              <a:t>Để</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cả</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hai</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thoát</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nạn</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Gà</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Rừng</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đã</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nhanh</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trí</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nghĩ</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ra</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kế</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dụ</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ông</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thợ</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săn</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bằng</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cách</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u="sng" dirty="0" err="1">
                <a:solidFill>
                  <a:srgbClr val="FF0000"/>
                </a:solidFill>
                <a:effectLst/>
                <a:latin typeface="Times New Roman" panose="02020603050405020304" pitchFamily="18" charset="0"/>
                <a:cs typeface="Times New Roman" panose="02020603050405020304" pitchFamily="18" charset="0"/>
              </a:rPr>
              <a:t>gà</a:t>
            </a:r>
            <a:r>
              <a:rPr lang="en-US" sz="3600" b="0" i="0" u="sng" dirty="0">
                <a:solidFill>
                  <a:srgbClr val="FF0000"/>
                </a:solidFill>
                <a:effectLst/>
                <a:latin typeface="Times New Roman" panose="02020603050405020304" pitchFamily="18" charset="0"/>
                <a:cs typeface="Times New Roman" panose="02020603050405020304" pitchFamily="18" charset="0"/>
              </a:rPr>
              <a:t> </a:t>
            </a:r>
            <a:r>
              <a:rPr lang="en-US" sz="3600" b="0" i="0" u="sng" dirty="0" err="1">
                <a:solidFill>
                  <a:srgbClr val="FF0000"/>
                </a:solidFill>
                <a:effectLst/>
                <a:latin typeface="Times New Roman" panose="02020603050405020304" pitchFamily="18" charset="0"/>
                <a:cs typeface="Times New Roman" panose="02020603050405020304" pitchFamily="18" charset="0"/>
              </a:rPr>
              <a:t>giả</a:t>
            </a:r>
            <a:r>
              <a:rPr lang="en-US" sz="3600" b="0" i="0" u="sng" dirty="0">
                <a:solidFill>
                  <a:srgbClr val="FF0000"/>
                </a:solidFill>
                <a:effectLst/>
                <a:latin typeface="Times New Roman" panose="02020603050405020304" pitchFamily="18" charset="0"/>
                <a:cs typeface="Times New Roman" panose="02020603050405020304" pitchFamily="18" charset="0"/>
              </a:rPr>
              <a:t> </a:t>
            </a:r>
            <a:r>
              <a:rPr lang="en-US" sz="3600" b="0" i="0" u="sng" dirty="0" err="1">
                <a:solidFill>
                  <a:srgbClr val="FF0000"/>
                </a:solidFill>
                <a:effectLst/>
                <a:latin typeface="Times New Roman" panose="02020603050405020304" pitchFamily="18" charset="0"/>
                <a:cs typeface="Times New Roman" panose="02020603050405020304" pitchFamily="18" charset="0"/>
              </a:rPr>
              <a:t>vờ</a:t>
            </a:r>
            <a:r>
              <a:rPr lang="en-US" sz="3600" b="0" i="0" u="sng" dirty="0">
                <a:solidFill>
                  <a:srgbClr val="FF0000"/>
                </a:solidFill>
                <a:effectLst/>
                <a:latin typeface="Times New Roman" panose="02020603050405020304" pitchFamily="18" charset="0"/>
                <a:cs typeface="Times New Roman" panose="02020603050405020304" pitchFamily="18" charset="0"/>
              </a:rPr>
              <a:t> </a:t>
            </a:r>
            <a:r>
              <a:rPr lang="en-US" sz="3600" b="0" i="0" u="sng" dirty="0" err="1">
                <a:solidFill>
                  <a:srgbClr val="FF0000"/>
                </a:solidFill>
                <a:effectLst/>
                <a:latin typeface="Times New Roman" panose="02020603050405020304" pitchFamily="18" charset="0"/>
                <a:cs typeface="Times New Roman" panose="02020603050405020304" pitchFamily="18" charset="0"/>
              </a:rPr>
              <a:t>chết</a:t>
            </a:r>
            <a:r>
              <a:rPr lang="en-US" sz="3600" b="0" i="0" dirty="0">
                <a:solidFill>
                  <a:srgbClr val="0070C0"/>
                </a:solidFill>
                <a:effectLst/>
                <a:latin typeface="Times New Roman" panose="02020603050405020304" pitchFamily="18" charset="0"/>
                <a:cs typeface="Times New Roman" panose="02020603050405020304" pitchFamily="18" charset="0"/>
              </a:rPr>
              <a:t>. </a:t>
            </a:r>
            <a:endParaRPr lang="en-US" sz="3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405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barn(inVertical)">
                                      <p:cBhvr>
                                        <p:cTn id="4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206062"/>
            <a:ext cx="11599572" cy="1200329"/>
          </a:xfrm>
          <a:prstGeom prst="rect">
            <a:avLst/>
          </a:prstGeom>
        </p:spPr>
        <p:txBody>
          <a:bodyPr wrap="square">
            <a:spAutoFit/>
          </a:bodyPr>
          <a:lstStyle/>
          <a:p>
            <a:r>
              <a:rPr lang="vi-VN" sz="3600" b="0" i="0" dirty="0">
                <a:effectLst/>
                <a:latin typeface="+mj-lt"/>
              </a:rPr>
              <a:t>d. Câu nói nào ở đoạn 4 cho thấy Chồn không còn coi thường Gà Rừng nữa?</a:t>
            </a:r>
            <a:endParaRPr lang="en-US" sz="3600" dirty="0">
              <a:latin typeface="+mj-lt"/>
            </a:endParaRPr>
          </a:p>
        </p:txBody>
      </p:sp>
      <p:sp>
        <p:nvSpPr>
          <p:cNvPr id="3" name="Rectangle 2"/>
          <p:cNvSpPr/>
          <p:nvPr/>
        </p:nvSpPr>
        <p:spPr>
          <a:xfrm>
            <a:off x="206943" y="1428409"/>
            <a:ext cx="10812575" cy="646331"/>
          </a:xfrm>
          <a:prstGeom prst="rect">
            <a:avLst/>
          </a:prstGeom>
        </p:spPr>
        <p:txBody>
          <a:bodyPr wrap="none">
            <a:spAutoFit/>
          </a:bodyPr>
          <a:lstStyle/>
          <a:p>
            <a:r>
              <a:rPr lang="vi-VN" sz="3600" b="0" i="0" dirty="0">
                <a:solidFill>
                  <a:srgbClr val="0070C0"/>
                </a:solidFill>
                <a:effectLst/>
                <a:latin typeface="+mj-lt"/>
              </a:rPr>
              <a:t>"Một trí khôn của cậu còn hơn cả trăm trí khôn của mình.</a:t>
            </a:r>
            <a:endParaRPr lang="en-US" sz="3600" dirty="0">
              <a:solidFill>
                <a:srgbClr val="0070C0"/>
              </a:solidFill>
              <a:latin typeface="+mj-lt"/>
            </a:endParaRPr>
          </a:p>
        </p:txBody>
      </p:sp>
    </p:spTree>
    <p:extLst>
      <p:ext uri="{BB962C8B-B14F-4D97-AF65-F5344CB8AC3E}">
        <p14:creationId xmlns:p14="http://schemas.microsoft.com/office/powerpoint/2010/main" val="52607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013" y="217798"/>
            <a:ext cx="7888698" cy="646331"/>
          </a:xfrm>
          <a:prstGeom prst="rect">
            <a:avLst/>
          </a:prstGeom>
        </p:spPr>
        <p:txBody>
          <a:bodyPr wrap="none">
            <a:spAutoFit/>
          </a:bodyPr>
          <a:lstStyle/>
          <a:p>
            <a:r>
              <a:rPr lang="vi-VN" sz="3600" b="1" i="0" dirty="0">
                <a:solidFill>
                  <a:srgbClr val="000000"/>
                </a:solidFill>
                <a:effectLst/>
                <a:latin typeface="+mj-lt"/>
              </a:rPr>
              <a:t>3. Chơi: Đóng vai nói và đáp lời xin lỗi.</a:t>
            </a:r>
            <a:endParaRPr lang="en-US" sz="3600" dirty="0">
              <a:latin typeface="+mj-lt"/>
            </a:endParaRPr>
          </a:p>
        </p:txBody>
      </p:sp>
      <p:sp>
        <p:nvSpPr>
          <p:cNvPr id="3" name="Rectangle 2"/>
          <p:cNvSpPr/>
          <p:nvPr/>
        </p:nvSpPr>
        <p:spPr>
          <a:xfrm>
            <a:off x="433013" y="913257"/>
            <a:ext cx="8999258" cy="646331"/>
          </a:xfrm>
          <a:prstGeom prst="rect">
            <a:avLst/>
          </a:prstGeom>
        </p:spPr>
        <p:txBody>
          <a:bodyPr wrap="none">
            <a:spAutoFit/>
          </a:bodyPr>
          <a:lstStyle/>
          <a:p>
            <a:r>
              <a:rPr lang="en-US" sz="3600" b="1" i="0" dirty="0">
                <a:solidFill>
                  <a:srgbClr val="FF0000"/>
                </a:solidFill>
                <a:effectLst/>
                <a:latin typeface="Times New Roman" panose="02020603050405020304" pitchFamily="18" charset="0"/>
                <a:cs typeface="Times New Roman" panose="02020603050405020304" pitchFamily="18" charset="0"/>
              </a:rPr>
              <a:t>M.</a:t>
            </a:r>
            <a:r>
              <a:rPr lang="en-US" sz="3600" b="0" i="0" dirty="0">
                <a:solidFill>
                  <a:srgbClr val="FF0000"/>
                </a:solidFill>
                <a:effectLst/>
                <a:latin typeface="Times New Roman" panose="02020603050405020304" pitchFamily="18" charset="0"/>
                <a:cs typeface="Times New Roman" panose="02020603050405020304" pitchFamily="18" charset="0"/>
              </a:rPr>
              <a:t> </a:t>
            </a:r>
            <a:r>
              <a:rPr lang="en-US" sz="3600" b="0" i="0" dirty="0">
                <a:solidFill>
                  <a:srgbClr val="0070C0"/>
                </a:solidFill>
                <a:effectLst/>
                <a:latin typeface="Times New Roman" panose="02020603050405020304" pitchFamily="18" charset="0"/>
                <a:cs typeface="Times New Roman" panose="02020603050405020304" pitchFamily="18" charset="0"/>
              </a:rPr>
              <a:t>- Xin </a:t>
            </a:r>
            <a:r>
              <a:rPr lang="en-US" sz="3600" b="0" i="0" dirty="0" err="1">
                <a:solidFill>
                  <a:srgbClr val="0070C0"/>
                </a:solidFill>
                <a:effectLst/>
                <a:latin typeface="Times New Roman" panose="02020603050405020304" pitchFamily="18" charset="0"/>
                <a:cs typeface="Times New Roman" panose="02020603050405020304" pitchFamily="18" charset="0"/>
              </a:rPr>
              <a:t>lỗi</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cậu</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Tớ</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quên</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mang</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sách</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trả</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cậu</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rồi</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053977" y="1441292"/>
            <a:ext cx="6154249" cy="646331"/>
          </a:xfrm>
          <a:prstGeom prst="rect">
            <a:avLst/>
          </a:prstGeom>
        </p:spPr>
        <p:txBody>
          <a:bodyPr wrap="none">
            <a:spAutoFit/>
          </a:bodyPr>
          <a:lstStyle/>
          <a:p>
            <a:r>
              <a:rPr lang="vi-VN" sz="3600" b="0" i="0" dirty="0">
                <a:solidFill>
                  <a:srgbClr val="0070C0"/>
                </a:solidFill>
                <a:effectLst/>
                <a:latin typeface="+mj-lt"/>
              </a:rPr>
              <a:t>- Không sao. Mai cũng được mà</a:t>
            </a:r>
            <a:endParaRPr lang="en-US" sz="3600" dirty="0">
              <a:solidFill>
                <a:srgbClr val="0070C0"/>
              </a:solidFill>
              <a:latin typeface="+mj-lt"/>
            </a:endParaRPr>
          </a:p>
        </p:txBody>
      </p:sp>
      <p:sp>
        <p:nvSpPr>
          <p:cNvPr id="5" name="Rectangle 4"/>
          <p:cNvSpPr/>
          <p:nvPr/>
        </p:nvSpPr>
        <p:spPr>
          <a:xfrm>
            <a:off x="497976" y="2461889"/>
            <a:ext cx="11479375" cy="1200329"/>
          </a:xfrm>
          <a:prstGeom prst="rect">
            <a:avLst/>
          </a:prstGeom>
        </p:spPr>
        <p:txBody>
          <a:bodyPr wrap="square">
            <a:spAutoFit/>
          </a:bodyPr>
          <a:lstStyle/>
          <a:p>
            <a:r>
              <a:rPr lang="vi-VN" sz="3600" b="0" i="0" dirty="0">
                <a:solidFill>
                  <a:srgbClr val="FF0000"/>
                </a:solidFill>
                <a:effectLst/>
                <a:latin typeface="+mj-lt"/>
              </a:rPr>
              <a:t>Bạn 1</a:t>
            </a:r>
            <a:r>
              <a:rPr lang="vi-VN" sz="3600" b="0" i="0" dirty="0">
                <a:solidFill>
                  <a:srgbClr val="000000"/>
                </a:solidFill>
                <a:effectLst/>
                <a:latin typeface="+mj-lt"/>
              </a:rPr>
              <a:t>: Xin lỗi cậu. Tớ quên đem cuốn truyện Đô-rê-mon cho cậu mượn rồi.</a:t>
            </a:r>
            <a:endParaRPr lang="en-US" sz="3600" dirty="0">
              <a:latin typeface="+mj-lt"/>
            </a:endParaRPr>
          </a:p>
        </p:txBody>
      </p:sp>
      <p:sp>
        <p:nvSpPr>
          <p:cNvPr id="6" name="Rectangle 5"/>
          <p:cNvSpPr/>
          <p:nvPr/>
        </p:nvSpPr>
        <p:spPr>
          <a:xfrm>
            <a:off x="433012" y="3517959"/>
            <a:ext cx="11982221" cy="646331"/>
          </a:xfrm>
          <a:prstGeom prst="rect">
            <a:avLst/>
          </a:prstGeom>
        </p:spPr>
        <p:txBody>
          <a:bodyPr wrap="square">
            <a:spAutoFit/>
          </a:bodyPr>
          <a:lstStyle/>
          <a:p>
            <a:r>
              <a:rPr lang="vi-VN" sz="3600" b="0" i="1" dirty="0">
                <a:solidFill>
                  <a:srgbClr val="FF0000"/>
                </a:solidFill>
                <a:effectLst/>
                <a:latin typeface="+mj-lt"/>
              </a:rPr>
              <a:t>Bạn 2</a:t>
            </a:r>
            <a:r>
              <a:rPr lang="vi-VN" sz="3600" b="0" i="1" dirty="0">
                <a:solidFill>
                  <a:srgbClr val="000000"/>
                </a:solidFill>
                <a:effectLst/>
                <a:latin typeface="+mj-lt"/>
              </a:rPr>
              <a:t>: Không sao. Hôm khác cậu đem tớ mượn sau cũng được.</a:t>
            </a:r>
            <a:endParaRPr lang="en-US" sz="3600" dirty="0">
              <a:latin typeface="+mj-lt"/>
            </a:endParaRPr>
          </a:p>
        </p:txBody>
      </p:sp>
      <p:sp>
        <p:nvSpPr>
          <p:cNvPr id="7" name="Rectangle 6"/>
          <p:cNvSpPr/>
          <p:nvPr/>
        </p:nvSpPr>
        <p:spPr>
          <a:xfrm>
            <a:off x="487432" y="4313278"/>
            <a:ext cx="8729954" cy="646331"/>
          </a:xfrm>
          <a:prstGeom prst="rect">
            <a:avLst/>
          </a:prstGeom>
        </p:spPr>
        <p:txBody>
          <a:bodyPr wrap="none">
            <a:spAutoFit/>
          </a:bodyPr>
          <a:lstStyle/>
          <a:p>
            <a:r>
              <a:rPr lang="vi-VN" sz="3600" b="0" i="0" dirty="0">
                <a:solidFill>
                  <a:srgbClr val="FFC000"/>
                </a:solidFill>
                <a:effectLst/>
                <a:latin typeface="+mj-lt"/>
              </a:rPr>
              <a:t>Bạn 1</a:t>
            </a:r>
            <a:r>
              <a:rPr lang="vi-VN" sz="3600" b="0" i="0" dirty="0">
                <a:solidFill>
                  <a:srgbClr val="000000"/>
                </a:solidFill>
                <a:effectLst/>
                <a:latin typeface="+mj-lt"/>
              </a:rPr>
              <a:t>: Xin lỗi cậu. Tớ đến hơi muộn một chút</a:t>
            </a:r>
            <a:endParaRPr lang="en-US" sz="3600" dirty="0">
              <a:latin typeface="+mj-lt"/>
            </a:endParaRPr>
          </a:p>
        </p:txBody>
      </p:sp>
      <p:sp>
        <p:nvSpPr>
          <p:cNvPr id="8" name="Rectangle 7"/>
          <p:cNvSpPr/>
          <p:nvPr/>
        </p:nvSpPr>
        <p:spPr>
          <a:xfrm>
            <a:off x="481342" y="5382227"/>
            <a:ext cx="8637301" cy="646331"/>
          </a:xfrm>
          <a:prstGeom prst="rect">
            <a:avLst/>
          </a:prstGeom>
        </p:spPr>
        <p:txBody>
          <a:bodyPr wrap="none">
            <a:spAutoFit/>
          </a:bodyPr>
          <a:lstStyle/>
          <a:p>
            <a:r>
              <a:rPr lang="en-US" sz="3600" b="0" i="1" dirty="0" err="1">
                <a:solidFill>
                  <a:srgbClr val="FFC000"/>
                </a:solidFill>
                <a:effectLst/>
                <a:latin typeface="Times New Roman" panose="02020603050405020304" pitchFamily="18" charset="0"/>
                <a:cs typeface="Times New Roman" panose="02020603050405020304" pitchFamily="18" charset="0"/>
              </a:rPr>
              <a:t>Bạn</a:t>
            </a:r>
            <a:r>
              <a:rPr lang="en-US" sz="3600" b="0" i="1" dirty="0">
                <a:solidFill>
                  <a:srgbClr val="FFC000"/>
                </a:solidFill>
                <a:effectLst/>
                <a:latin typeface="Times New Roman" panose="02020603050405020304" pitchFamily="18" charset="0"/>
                <a:cs typeface="Times New Roman" panose="02020603050405020304" pitchFamily="18" charset="0"/>
              </a:rPr>
              <a:t> 2</a:t>
            </a:r>
            <a:r>
              <a:rPr lang="en-US" sz="3600" b="0" i="1" dirty="0">
                <a:solidFill>
                  <a:srgbClr val="000000"/>
                </a:solidFill>
                <a:effectLst/>
                <a:latin typeface="Times New Roman" panose="02020603050405020304" pitchFamily="18" charset="0"/>
                <a:cs typeface="Times New Roman" panose="02020603050405020304" pitchFamily="18" charset="0"/>
              </a:rPr>
              <a:t>: </a:t>
            </a:r>
            <a:r>
              <a:rPr lang="en-US" sz="3600" b="0" i="1" dirty="0" err="1">
                <a:solidFill>
                  <a:srgbClr val="000000"/>
                </a:solidFill>
                <a:effectLst/>
                <a:latin typeface="Times New Roman" panose="02020603050405020304" pitchFamily="18" charset="0"/>
                <a:cs typeface="Times New Roman" panose="02020603050405020304" pitchFamily="18" charset="0"/>
              </a:rPr>
              <a:t>Không</a:t>
            </a:r>
            <a:r>
              <a:rPr lang="en-US" sz="3600" b="0" i="1" dirty="0">
                <a:solidFill>
                  <a:srgbClr val="000000"/>
                </a:solidFill>
                <a:effectLst/>
                <a:latin typeface="Times New Roman" panose="02020603050405020304" pitchFamily="18" charset="0"/>
                <a:cs typeface="Times New Roman" panose="02020603050405020304" pitchFamily="18" charset="0"/>
              </a:rPr>
              <a:t> </a:t>
            </a:r>
            <a:r>
              <a:rPr lang="en-US" sz="3600" b="0" i="1" dirty="0" err="1">
                <a:solidFill>
                  <a:srgbClr val="000000"/>
                </a:solidFill>
                <a:effectLst/>
                <a:latin typeface="Times New Roman" panose="02020603050405020304" pitchFamily="18" charset="0"/>
                <a:cs typeface="Times New Roman" panose="02020603050405020304" pitchFamily="18" charset="0"/>
              </a:rPr>
              <a:t>sao</a:t>
            </a:r>
            <a:r>
              <a:rPr lang="en-US" sz="3600" b="0" i="1" dirty="0">
                <a:solidFill>
                  <a:srgbClr val="000000"/>
                </a:solidFill>
                <a:effectLst/>
                <a:latin typeface="Times New Roman" panose="02020603050405020304" pitchFamily="18" charset="0"/>
                <a:cs typeface="Times New Roman" panose="02020603050405020304" pitchFamily="18" charset="0"/>
              </a:rPr>
              <a:t>. </a:t>
            </a:r>
            <a:r>
              <a:rPr lang="en-US" sz="3600" b="0" i="1" dirty="0" err="1">
                <a:solidFill>
                  <a:srgbClr val="000000"/>
                </a:solidFill>
                <a:effectLst/>
                <a:latin typeface="Times New Roman" panose="02020603050405020304" pitchFamily="18" charset="0"/>
                <a:cs typeface="Times New Roman" panose="02020603050405020304" pitchFamily="18" charset="0"/>
              </a:rPr>
              <a:t>Tớ</a:t>
            </a:r>
            <a:r>
              <a:rPr lang="en-US" sz="3600" b="0" i="1" dirty="0">
                <a:solidFill>
                  <a:srgbClr val="000000"/>
                </a:solidFill>
                <a:effectLst/>
                <a:latin typeface="Times New Roman" panose="02020603050405020304" pitchFamily="18" charset="0"/>
                <a:cs typeface="Times New Roman" panose="02020603050405020304" pitchFamily="18" charset="0"/>
              </a:rPr>
              <a:t> </a:t>
            </a:r>
            <a:r>
              <a:rPr lang="en-US" sz="3600" b="0" i="1" dirty="0" err="1">
                <a:solidFill>
                  <a:srgbClr val="000000"/>
                </a:solidFill>
                <a:effectLst/>
                <a:latin typeface="Times New Roman" panose="02020603050405020304" pitchFamily="18" charset="0"/>
                <a:cs typeface="Times New Roman" panose="02020603050405020304" pitchFamily="18" charset="0"/>
              </a:rPr>
              <a:t>cũng</a:t>
            </a:r>
            <a:r>
              <a:rPr lang="en-US" sz="3600" b="0" i="1" dirty="0">
                <a:solidFill>
                  <a:srgbClr val="000000"/>
                </a:solidFill>
                <a:effectLst/>
                <a:latin typeface="Times New Roman" panose="02020603050405020304" pitchFamily="18" charset="0"/>
                <a:cs typeface="Times New Roman" panose="02020603050405020304" pitchFamily="18" charset="0"/>
              </a:rPr>
              <a:t> </a:t>
            </a:r>
            <a:r>
              <a:rPr lang="en-US" sz="3600" b="0" i="1" dirty="0" err="1">
                <a:solidFill>
                  <a:srgbClr val="000000"/>
                </a:solidFill>
                <a:effectLst/>
                <a:latin typeface="Times New Roman" panose="02020603050405020304" pitchFamily="18" charset="0"/>
                <a:cs typeface="Times New Roman" panose="02020603050405020304" pitchFamily="18" charset="0"/>
              </a:rPr>
              <a:t>vừa</a:t>
            </a:r>
            <a:r>
              <a:rPr lang="en-US" sz="3600" b="0" i="1" dirty="0">
                <a:solidFill>
                  <a:srgbClr val="000000"/>
                </a:solidFill>
                <a:effectLst/>
                <a:latin typeface="Times New Roman" panose="02020603050405020304" pitchFamily="18" charset="0"/>
                <a:cs typeface="Times New Roman" panose="02020603050405020304" pitchFamily="18" charset="0"/>
              </a:rPr>
              <a:t> </a:t>
            </a:r>
            <a:r>
              <a:rPr lang="en-US" sz="3600" b="0" i="1" dirty="0" err="1">
                <a:solidFill>
                  <a:srgbClr val="000000"/>
                </a:solidFill>
                <a:effectLst/>
                <a:latin typeface="Times New Roman" panose="02020603050405020304" pitchFamily="18" charset="0"/>
                <a:cs typeface="Times New Roman" panose="02020603050405020304" pitchFamily="18" charset="0"/>
              </a:rPr>
              <a:t>mới</a:t>
            </a:r>
            <a:r>
              <a:rPr lang="en-US" sz="3600" b="0" i="1" dirty="0">
                <a:solidFill>
                  <a:srgbClr val="000000"/>
                </a:solidFill>
                <a:effectLst/>
                <a:latin typeface="Times New Roman" panose="02020603050405020304" pitchFamily="18" charset="0"/>
                <a:cs typeface="Times New Roman" panose="02020603050405020304" pitchFamily="18" charset="0"/>
              </a:rPr>
              <a:t> </a:t>
            </a:r>
            <a:r>
              <a:rPr lang="en-US" sz="3600" b="0" i="1" dirty="0" err="1">
                <a:solidFill>
                  <a:srgbClr val="000000"/>
                </a:solidFill>
                <a:effectLst/>
                <a:latin typeface="Times New Roman" panose="02020603050405020304" pitchFamily="18" charset="0"/>
                <a:cs typeface="Times New Roman" panose="02020603050405020304" pitchFamily="18" charset="0"/>
              </a:rPr>
              <a:t>đến</a:t>
            </a:r>
            <a:r>
              <a:rPr lang="en-US" sz="3600" b="0" i="1" dirty="0">
                <a:solidFill>
                  <a:srgbClr val="000000"/>
                </a:solidFill>
                <a:effectLst/>
                <a:latin typeface="Times New Roman" panose="02020603050405020304" pitchFamily="18" charset="0"/>
                <a:cs typeface="Times New Roman" panose="02020603050405020304" pitchFamily="18" charset="0"/>
              </a:rPr>
              <a:t> </a:t>
            </a:r>
            <a:r>
              <a:rPr lang="en-US" sz="3600" b="0" i="1" dirty="0" err="1">
                <a:solidFill>
                  <a:srgbClr val="000000"/>
                </a:solidFill>
                <a:effectLst/>
                <a:latin typeface="Times New Roman" panose="02020603050405020304" pitchFamily="18" charset="0"/>
                <a:cs typeface="Times New Roman" panose="02020603050405020304" pitchFamily="18" charset="0"/>
              </a:rPr>
              <a:t>thôi</a:t>
            </a:r>
            <a:r>
              <a:rPr lang="en-US" sz="3600" b="0" i="1" dirty="0">
                <a:solidFill>
                  <a:srgbClr val="000000"/>
                </a:solidFill>
                <a:effectLst/>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92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barn(inVertical)">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barn(inVertical)">
                                      <p:cBhvr>
                                        <p:cTn id="3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491" y="195206"/>
            <a:ext cx="12058919" cy="1200329"/>
          </a:xfrm>
          <a:prstGeom prst="rect">
            <a:avLst/>
          </a:prstGeom>
        </p:spPr>
        <p:txBody>
          <a:bodyPr wrap="square">
            <a:spAutoFit/>
          </a:bodyPr>
          <a:lstStyle/>
          <a:p>
            <a:r>
              <a:rPr lang="en-US" sz="3600" b="1" i="0" dirty="0">
                <a:solidFill>
                  <a:srgbClr val="000000"/>
                </a:solidFill>
                <a:effectLst/>
                <a:latin typeface="Times New Roman" panose="02020603050405020304" pitchFamily="18" charset="0"/>
                <a:cs typeface="Times New Roman" panose="02020603050405020304" pitchFamily="18" charset="0"/>
              </a:rPr>
              <a:t>4. </a:t>
            </a:r>
            <a:r>
              <a:rPr lang="en-US" sz="3600" b="1" i="0" dirty="0" err="1">
                <a:solidFill>
                  <a:srgbClr val="000000"/>
                </a:solidFill>
                <a:effectLst/>
                <a:latin typeface="Times New Roman" panose="02020603050405020304" pitchFamily="18" charset="0"/>
                <a:cs typeface="Times New Roman" panose="02020603050405020304" pitchFamily="18" charset="0"/>
              </a:rPr>
              <a:t>Chép</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lại</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đoạn</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văn</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sau</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vào</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vở</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khi</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thay</a:t>
            </a:r>
            <a:r>
              <a:rPr lang="en-US" sz="3600" b="1" i="0" dirty="0">
                <a:solidFill>
                  <a:srgbClr val="000000"/>
                </a:solidFill>
                <a:effectLst/>
                <a:latin typeface="Times New Roman" panose="02020603050405020304" pitchFamily="18" charset="0"/>
                <a:cs typeface="Times New Roman" panose="02020603050405020304" pitchFamily="18" charset="0"/>
              </a:rPr>
              <a:t> ô </a:t>
            </a:r>
            <a:r>
              <a:rPr lang="en-US" sz="3600" b="1" i="0" dirty="0" err="1">
                <a:solidFill>
                  <a:srgbClr val="000000"/>
                </a:solidFill>
                <a:effectLst/>
                <a:latin typeface="Times New Roman" panose="02020603050405020304" pitchFamily="18" charset="0"/>
                <a:cs typeface="Times New Roman" panose="02020603050405020304" pitchFamily="18" charset="0"/>
              </a:rPr>
              <a:t>trống</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bằng</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dấu</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chấm</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hoặc</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dấu</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phẩy</a:t>
            </a:r>
            <a:endParaRPr lang="en-US" sz="3600" dirty="0">
              <a:latin typeface="Times New Roman" panose="02020603050405020304" pitchFamily="18" charset="0"/>
              <a:cs typeface="Times New Roman" panose="02020603050405020304" pitchFamily="18" charset="0"/>
            </a:endParaRPr>
          </a:p>
        </p:txBody>
      </p:sp>
      <p:sp>
        <p:nvSpPr>
          <p:cNvPr id="3" name="Rectangle 2"/>
          <p:cNvSpPr/>
          <p:nvPr/>
        </p:nvSpPr>
        <p:spPr>
          <a:xfrm>
            <a:off x="425003" y="1615055"/>
            <a:ext cx="11513712" cy="1754326"/>
          </a:xfrm>
          <a:prstGeom prst="rect">
            <a:avLst/>
          </a:prstGeom>
        </p:spPr>
        <p:txBody>
          <a:bodyPr wrap="square">
            <a:spAutoFit/>
          </a:bodyPr>
          <a:lstStyle/>
          <a:p>
            <a:r>
              <a:rPr lang="vi-VN" sz="3600" b="0" i="0" dirty="0">
                <a:solidFill>
                  <a:srgbClr val="000000"/>
                </a:solidFill>
                <a:effectLst/>
                <a:latin typeface="+mj-lt"/>
              </a:rPr>
              <a:t>Ngày xưa có đôi bạn thân là Diệc và Cò ☐ Chúng thường cùng ở ☐ cùng ăn ☐ cùng làm việc và đi chơi cùng nhau ☐ Hai bạn gắn bó với nhau như hình với bóng.</a:t>
            </a:r>
            <a:endParaRPr lang="en-US" sz="3600" dirty="0">
              <a:latin typeface="+mj-lt"/>
            </a:endParaRPr>
          </a:p>
        </p:txBody>
      </p:sp>
      <p:sp>
        <p:nvSpPr>
          <p:cNvPr id="4" name="TextBox 3"/>
          <p:cNvSpPr txBox="1"/>
          <p:nvPr/>
        </p:nvSpPr>
        <p:spPr>
          <a:xfrm>
            <a:off x="7972025" y="1390916"/>
            <a:ext cx="193183" cy="830997"/>
          </a:xfrm>
          <a:prstGeom prst="rect">
            <a:avLst/>
          </a:prstGeom>
          <a:noFill/>
        </p:spPr>
        <p:txBody>
          <a:bodyPr wrap="square" rtlCol="0">
            <a:spAutoFit/>
          </a:bodyPr>
          <a:lstStyle/>
          <a:p>
            <a:r>
              <a:rPr lang="en-US" sz="4800" dirty="0">
                <a:solidFill>
                  <a:srgbClr val="FF0000"/>
                </a:solidFill>
                <a:latin typeface="Times New Roman" panose="02020603050405020304" pitchFamily="18" charset="0"/>
                <a:cs typeface="Times New Roman" panose="02020603050405020304" pitchFamily="18" charset="0"/>
              </a:rPr>
              <a:t>.</a:t>
            </a:r>
          </a:p>
        </p:txBody>
      </p:sp>
      <p:sp>
        <p:nvSpPr>
          <p:cNvPr id="5" name="TextBox 4"/>
          <p:cNvSpPr txBox="1"/>
          <p:nvPr/>
        </p:nvSpPr>
        <p:spPr>
          <a:xfrm>
            <a:off x="1839527" y="1891047"/>
            <a:ext cx="193183" cy="830997"/>
          </a:xfrm>
          <a:prstGeom prst="rect">
            <a:avLst/>
          </a:prstGeom>
          <a:noFill/>
        </p:spPr>
        <p:txBody>
          <a:bodyPr wrap="square" rtlCol="0">
            <a:spAutoFit/>
          </a:bodyPr>
          <a:lstStyle/>
          <a:p>
            <a:r>
              <a:rPr lang="en-US" sz="4800" dirty="0">
                <a:solidFill>
                  <a:srgbClr val="FF0000"/>
                </a:solidFill>
                <a:latin typeface="Times New Roman" panose="02020603050405020304" pitchFamily="18" charset="0"/>
                <a:cs typeface="Times New Roman" panose="02020603050405020304" pitchFamily="18" charset="0"/>
              </a:rPr>
              <a:t>,</a:t>
            </a:r>
          </a:p>
        </p:txBody>
      </p:sp>
      <p:sp>
        <p:nvSpPr>
          <p:cNvPr id="6" name="TextBox 5"/>
          <p:cNvSpPr txBox="1"/>
          <p:nvPr/>
        </p:nvSpPr>
        <p:spPr>
          <a:xfrm>
            <a:off x="3910878" y="1876020"/>
            <a:ext cx="193183" cy="830997"/>
          </a:xfrm>
          <a:prstGeom prst="rect">
            <a:avLst/>
          </a:prstGeom>
          <a:noFill/>
        </p:spPr>
        <p:txBody>
          <a:bodyPr wrap="square" rtlCol="0">
            <a:spAutoFit/>
          </a:bodyPr>
          <a:lstStyle/>
          <a:p>
            <a:r>
              <a:rPr lang="en-US" sz="4800" dirty="0">
                <a:solidFill>
                  <a:srgbClr val="FF0000"/>
                </a:solidFill>
                <a:latin typeface="Times New Roman" panose="02020603050405020304" pitchFamily="18" charset="0"/>
                <a:cs typeface="Times New Roman" panose="02020603050405020304" pitchFamily="18" charset="0"/>
              </a:rPr>
              <a:t>,</a:t>
            </a:r>
          </a:p>
        </p:txBody>
      </p:sp>
      <p:sp>
        <p:nvSpPr>
          <p:cNvPr id="7" name="TextBox 6"/>
          <p:cNvSpPr txBox="1"/>
          <p:nvPr/>
        </p:nvSpPr>
        <p:spPr>
          <a:xfrm>
            <a:off x="11082272" y="1899630"/>
            <a:ext cx="193183" cy="830997"/>
          </a:xfrm>
          <a:prstGeom prst="rect">
            <a:avLst/>
          </a:prstGeom>
          <a:noFill/>
        </p:spPr>
        <p:txBody>
          <a:bodyPr wrap="square" rtlCol="0">
            <a:spAutoFit/>
          </a:bodyPr>
          <a:lstStyle/>
          <a:p>
            <a:r>
              <a:rPr lang="en-US" sz="4800">
                <a:solidFill>
                  <a:srgbClr val="FF0000"/>
                </a:solidFill>
                <a:latin typeface="Times New Roman" panose="02020603050405020304" pitchFamily="18" charset="0"/>
                <a:cs typeface="Times New Roman" panose="02020603050405020304" pitchFamily="18" charset="0"/>
              </a:rPr>
              <a:t>.</a:t>
            </a:r>
            <a:endParaRPr lang="en-US"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048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498</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TRƯỜNG TH&amp;THCS PHONG ĐÔNG</vt:lpstr>
      <vt:lpstr>A. Hoạt động cơ bản </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Hoạt động cơ bản </dc:title>
  <dc:creator>Admin</dc:creator>
  <cp:lastModifiedBy>ADMIN</cp:lastModifiedBy>
  <cp:revision>19</cp:revision>
  <dcterms:created xsi:type="dcterms:W3CDTF">2021-01-26T17:21:44Z</dcterms:created>
  <dcterms:modified xsi:type="dcterms:W3CDTF">2021-05-18T03:01:26Z</dcterms:modified>
</cp:coreProperties>
</file>